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handoutMasterIdLst>
    <p:handoutMasterId r:id="rId44"/>
  </p:handoutMasterIdLst>
  <p:sldIdLst>
    <p:sldId id="505" r:id="rId2"/>
    <p:sldId id="502" r:id="rId3"/>
    <p:sldId id="503" r:id="rId4"/>
    <p:sldId id="504" r:id="rId5"/>
    <p:sldId id="365" r:id="rId6"/>
    <p:sldId id="373" r:id="rId7"/>
    <p:sldId id="366" r:id="rId8"/>
    <p:sldId id="372" r:id="rId9"/>
    <p:sldId id="449" r:id="rId10"/>
    <p:sldId id="391" r:id="rId11"/>
    <p:sldId id="450" r:id="rId12"/>
    <p:sldId id="451" r:id="rId13"/>
    <p:sldId id="494" r:id="rId14"/>
    <p:sldId id="439" r:id="rId15"/>
    <p:sldId id="440" r:id="rId16"/>
    <p:sldId id="441" r:id="rId17"/>
    <p:sldId id="495" r:id="rId18"/>
    <p:sldId id="442" r:id="rId19"/>
    <p:sldId id="381" r:id="rId20"/>
    <p:sldId id="487" r:id="rId21"/>
    <p:sldId id="448" r:id="rId22"/>
    <p:sldId id="437" r:id="rId23"/>
    <p:sldId id="498" r:id="rId24"/>
    <p:sldId id="443" r:id="rId25"/>
    <p:sldId id="444" r:id="rId26"/>
    <p:sldId id="446" r:id="rId27"/>
    <p:sldId id="500" r:id="rId28"/>
    <p:sldId id="489" r:id="rId29"/>
    <p:sldId id="501" r:id="rId30"/>
    <p:sldId id="383" r:id="rId31"/>
    <p:sldId id="382" r:id="rId32"/>
    <p:sldId id="385" r:id="rId33"/>
    <p:sldId id="447" r:id="rId34"/>
    <p:sldId id="386" r:id="rId35"/>
    <p:sldId id="392" r:id="rId36"/>
    <p:sldId id="438" r:id="rId37"/>
    <p:sldId id="506" r:id="rId38"/>
    <p:sldId id="507" r:id="rId39"/>
    <p:sldId id="509" r:id="rId40"/>
    <p:sldId id="510" r:id="rId41"/>
    <p:sldId id="508" r:id="rId42"/>
  </p:sldIdLst>
  <p:sldSz cx="9144000" cy="6858000" type="screen4x3"/>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00C0"/>
    <a:srgbClr val="2909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52"/>
    <p:restoredTop sz="92691" autoAdjust="0"/>
  </p:normalViewPr>
  <p:slideViewPr>
    <p:cSldViewPr>
      <p:cViewPr varScale="1">
        <p:scale>
          <a:sx n="102" d="100"/>
          <a:sy n="102" d="100"/>
        </p:scale>
        <p:origin x="1456"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35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937" cy="36527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438180" y="0"/>
            <a:ext cx="4160937" cy="365276"/>
          </a:xfrm>
          <a:prstGeom prst="rect">
            <a:avLst/>
          </a:prstGeom>
        </p:spPr>
        <p:txBody>
          <a:bodyPr vert="horz" lIns="91440" tIns="45720" rIns="91440" bIns="45720" rtlCol="0"/>
          <a:lstStyle>
            <a:lvl1pPr algn="r">
              <a:defRPr sz="1200"/>
            </a:lvl1pPr>
          </a:lstStyle>
          <a:p>
            <a:fld id="{C81483FE-1C75-4C0E-94EA-7CA64890BE66}" type="datetimeFigureOut">
              <a:rPr lang="en-US" smtClean="0"/>
              <a:pPr/>
              <a:t>11/29/21</a:t>
            </a:fld>
            <a:endParaRPr lang="en-US"/>
          </a:p>
        </p:txBody>
      </p:sp>
      <p:sp>
        <p:nvSpPr>
          <p:cNvPr id="4" name="Footer Placeholder 3"/>
          <p:cNvSpPr>
            <a:spLocks noGrp="1"/>
          </p:cNvSpPr>
          <p:nvPr>
            <p:ph type="ftr" sz="quarter" idx="2"/>
          </p:nvPr>
        </p:nvSpPr>
        <p:spPr>
          <a:xfrm>
            <a:off x="0" y="6948715"/>
            <a:ext cx="4160937" cy="36527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438180" y="6948715"/>
            <a:ext cx="4160937" cy="365276"/>
          </a:xfrm>
          <a:prstGeom prst="rect">
            <a:avLst/>
          </a:prstGeom>
        </p:spPr>
        <p:txBody>
          <a:bodyPr vert="horz" lIns="91440" tIns="45720" rIns="91440" bIns="45720" rtlCol="0" anchor="b"/>
          <a:lstStyle>
            <a:lvl1pPr algn="r">
              <a:defRPr sz="1200"/>
            </a:lvl1pPr>
          </a:lstStyle>
          <a:p>
            <a:fld id="{7F5D2E65-3679-47D4-97E2-DE1AB93850CE}" type="slidenum">
              <a:rPr lang="en-US" smtClean="0"/>
              <a:pPr/>
              <a:t>‹#›</a:t>
            </a:fld>
            <a:endParaRPr lang="en-US"/>
          </a:p>
        </p:txBody>
      </p:sp>
    </p:spTree>
    <p:extLst>
      <p:ext uri="{BB962C8B-B14F-4D97-AF65-F5344CB8AC3E}">
        <p14:creationId xmlns:p14="http://schemas.microsoft.com/office/powerpoint/2010/main" val="292499714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03:27:21.580"/>
    </inkml:context>
    <inkml:brush xml:id="br0">
      <inkml:brushProperty name="width" value="0.05292" units="cm"/>
      <inkml:brushProperty name="height" value="0.05292" units="cm"/>
      <inkml:brushProperty name="color" value="#FF0000"/>
    </inkml:brush>
  </inkml:definitions>
  <inkml:trace contextRef="#ctx0" brushRef="#br0">21602 16384 24575,'28'-14'0,"-5"5"0,7-12 0,-9 9 0,9-10 0,-9 8 0,0-1 0,-2 9 0,-9-2 0,2 6 0,-6-3 0,-1 5 0,1 0 0,-1 0 0,-2 0 0,-1 0 0</inkml:trace>
  <inkml:trace contextRef="#ctx0" brushRef="#br0" timeOffset="23885">5629 15925 24575,'19'0'0,"5"0"0,11 0 0,-1 0 0,4 0 0,2 0 0,0 0 0,-1 0 0,-9 0 0,-6 0 0,-11 0 0,-1 0 0,-7 0 0,-9 0 0,-4 0 0,-14 0 0,-7 0 0,-6 0 0,1 0 0,-4 0 0,8 0 0,0 0 0,6 0 0,8 0 0,3 0 0,14 2 0,7 1 0,10 3 0,2 1 0,4-4 0,-4 3 0,4-2 0,-7 2 0,-2-2 0,-3 1 0,0-4 0,-3 2 0,0-3 0,-4 0 0,4 0 0,-6 0 0,3 0 0</inkml:trace>
  <inkml:trace contextRef="#ctx0" brushRef="#br0" timeOffset="25120">11033 16035 24575,'-21'0'0,"-21"0"0,9 0 0,-14 0 0,18 0 0,7 0 0,3 0 0,9 0 0,2 0 0,5 2 0,3 1 0,3 2 0,2 1 0,1-1 0,-1-2 0,0 2 0,4-2 0,-3 0 0,5 3 0,-5-6 0,6 3 0,-6-1 0,5-1 0,-5 1 0,3-2 0,-1 0 0,-2 0 0,5 0 0,-4 0 0,1 0 0,0 0 0,5-3 0,-6 3 0,2-3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438458" y="0"/>
            <a:ext cx="4160520" cy="365760"/>
          </a:xfrm>
          <a:prstGeom prst="rect">
            <a:avLst/>
          </a:prstGeom>
        </p:spPr>
        <p:txBody>
          <a:bodyPr vert="horz" lIns="96661" tIns="48331" rIns="96661" bIns="48331" rtlCol="0"/>
          <a:lstStyle>
            <a:lvl1pPr algn="r">
              <a:defRPr sz="1300"/>
            </a:lvl1pPr>
          </a:lstStyle>
          <a:p>
            <a:fld id="{2A5E92A9-E9A6-4CBA-8924-4EDCE621F4F1}" type="datetimeFigureOut">
              <a:rPr lang="en-US" smtClean="0"/>
              <a:pPr/>
              <a:t>11/29/21</a:t>
            </a:fld>
            <a:endParaRPr lang="en-US"/>
          </a:p>
        </p:txBody>
      </p:sp>
      <p:sp>
        <p:nvSpPr>
          <p:cNvPr id="4" name="Slide Image Placeholder 3"/>
          <p:cNvSpPr>
            <a:spLocks noGrp="1" noRot="1" noChangeAspect="1"/>
          </p:cNvSpPr>
          <p:nvPr>
            <p:ph type="sldImg" idx="2"/>
          </p:nvPr>
        </p:nvSpPr>
        <p:spPr>
          <a:xfrm>
            <a:off x="2971800" y="549275"/>
            <a:ext cx="3657600" cy="274320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60120" y="3474720"/>
            <a:ext cx="7680960" cy="32918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171"/>
            <a:ext cx="4160520" cy="3657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438458" y="6948171"/>
            <a:ext cx="4160520" cy="365760"/>
          </a:xfrm>
          <a:prstGeom prst="rect">
            <a:avLst/>
          </a:prstGeom>
        </p:spPr>
        <p:txBody>
          <a:bodyPr vert="horz" lIns="96661" tIns="48331" rIns="96661" bIns="48331" rtlCol="0" anchor="b"/>
          <a:lstStyle>
            <a:lvl1pPr algn="r">
              <a:defRPr sz="1300"/>
            </a:lvl1pPr>
          </a:lstStyle>
          <a:p>
            <a:fld id="{853599F7-A18F-49EF-99DF-6890E6C583E7}" type="slidenum">
              <a:rPr lang="en-US" smtClean="0"/>
              <a:pPr/>
              <a:t>‹#›</a:t>
            </a:fld>
            <a:endParaRPr lang="en-US"/>
          </a:p>
        </p:txBody>
      </p:sp>
    </p:spTree>
    <p:extLst>
      <p:ext uri="{BB962C8B-B14F-4D97-AF65-F5344CB8AC3E}">
        <p14:creationId xmlns:p14="http://schemas.microsoft.com/office/powerpoint/2010/main" val="3261604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phổ của tín hiệu FDM, bao gồm tất cả các tín hiệu điều chế không bị chồng phổ, nếu không thì xuyên âm giữa các tín hiệu sẽ xuất hiện tại đầu ra của bộ thu</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9CB7BD61-949D-F047-9ECE-B96D4DAC3281}" type="slidenum">
              <a:rPr lang="en-US" sz="1200"/>
              <a:pPr/>
              <a:t>18</a:t>
            </a:fld>
            <a:endParaRPr lang="en-US" sz="1200"/>
          </a:p>
        </p:txBody>
      </p:sp>
    </p:spTree>
    <p:extLst>
      <p:ext uri="{BB962C8B-B14F-4D97-AF65-F5344CB8AC3E}">
        <p14:creationId xmlns:p14="http://schemas.microsoft.com/office/powerpoint/2010/main" val="341676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phổ của tín hiệu FDM, bao gồm tất cả các tín hiệu điều chế không bị chồng phổ, nếu không thì xuyên âm giữa các tín hiệu sẽ xuất hiện tại đầu ra của bộ thu</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9CB7BD61-949D-F047-9ECE-B96D4DAC3281}" type="slidenum">
              <a:rPr lang="en-US" sz="1200"/>
              <a:pPr/>
              <a:t>19</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Trước tiên, </a:t>
            </a:r>
            <a:r>
              <a:rPr lang="en-US" b="1">
                <a:latin typeface="Calibri" charset="0"/>
              </a:rPr>
              <a:t>N</a:t>
            </a:r>
            <a:r>
              <a:rPr lang="en-US">
                <a:latin typeface="Calibri" charset="0"/>
              </a:rPr>
              <a:t> tín hiệu khác nhau được điều chế với </a:t>
            </a:r>
            <a:r>
              <a:rPr lang="en-US" b="1">
                <a:latin typeface="Calibri" charset="0"/>
              </a:rPr>
              <a:t>N</a:t>
            </a:r>
            <a:r>
              <a:rPr lang="en-US">
                <a:latin typeface="Calibri" charset="0"/>
              </a:rPr>
              <a:t> sóng mang phụ có tần số khác nhau, rồi cộng tất cả các sóng mang phụ đã điều chế lại, tạo thành tín hiệu tổng hợp băng cơ sở. Có thể sau đó tín hiệu tổng hợp này được điều chế với một sóng mang chính, hình thành tín hiệu FDM để truyền qua kênh băng rộng. Kiểu  điều chế  dùng  trong  điều  chế  sóng  mang phụ và điều chế sóng mang chính có thể khác nhau. Tất cả các kiểu điều chế đều có thể dùng được, ví dụ như AM, DSB, SSB, PM, FM .</a:t>
            </a: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77833EF0-925F-0C4B-88BD-0588868BBC6F}" type="slidenum">
              <a:rPr lang="en-US" sz="1200"/>
              <a:pPr/>
              <a:t>30</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Bên thu, tín hiệu FDM trước hết được giải điều chế để tạo lại tín hiệu tổng hợp băng cơ sở, sau đó qua các bộ lọc để phân chia các sóng mang phụ ra. Cuối cùng, các sóng mang phụ được giải điều chế để tạo lại các tín hiệu ban đầu</a:t>
            </a: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4F1927F-31C4-B24D-BAC0-CA45BC60A4D0}" type="slidenum">
              <a:rPr lang="en-US" sz="1200"/>
              <a:pPr/>
              <a:t>32</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Tx/>
              <a:buChar char="•"/>
            </a:pPr>
            <a:r>
              <a:rPr lang="en-US">
                <a:latin typeface="Calibri" charset="0"/>
              </a:rPr>
              <a:t>12 kênh thoại điều chế kiểu SSB =&gt; FDM nhóm cơ bản có băng thông 48kHz (60-108kHz). Mỗi kênh thoại có băng thông 0.3-3.4kHz: chiếm dải tần 4kHz; khoảng tần số thêm: dải phòng vệ =&gt; khoảng cách giữa các kênh lân cận =&gt; tách kênh bằng bộ lọc thực tế.</a:t>
            </a:r>
          </a:p>
          <a:p>
            <a:pPr eaLnBrk="1" hangingPunct="1">
              <a:spcBef>
                <a:spcPct val="0"/>
              </a:spcBef>
              <a:buFontTx/>
              <a:buChar char="•"/>
            </a:pPr>
            <a:r>
              <a:rPr lang="en-US">
                <a:latin typeface="Calibri" charset="0"/>
              </a:rPr>
              <a:t>5 FDM nhóm cơ bản điều chế SSB=&gt; FDM siêu nhóm, băng thông 240kHz</a:t>
            </a:r>
          </a:p>
          <a:p>
            <a:pPr eaLnBrk="1" hangingPunct="1">
              <a:spcBef>
                <a:spcPct val="0"/>
              </a:spcBef>
              <a:buFontTx/>
              <a:buChar char="•"/>
            </a:pPr>
            <a:r>
              <a:rPr lang="en-US">
                <a:latin typeface="Calibri" charset="0"/>
              </a:rPr>
              <a:t>10 FDM siêu nhóm điều chế kiểu SSB =&gt; FDM nhóm chủ, băng thông 2.52MHz</a:t>
            </a: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0B7A3E92-E51D-854E-B6C2-86BB42364FD3}" type="slidenum">
              <a:rPr lang="en-US" sz="1200"/>
              <a:pPr/>
              <a:t>34</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Tx/>
              <a:buChar char="•"/>
            </a:pPr>
            <a:r>
              <a:rPr lang="en-US">
                <a:latin typeface="Calibri" charset="0"/>
              </a:rPr>
              <a:t>12 kênh thoại điều chế kiểu SSB =&gt; FDM nhóm cơ bản có băng thông 48kHz (60-108kHz). Mỗi kênh thoại có băng thông 0.3-3.4kHz: chiếm dải tần 4kHz; khoảng tần số thêm: dải phòng vệ =&gt; khoảng cách giữa các kênh lân cận =&gt; tách kênh bằng bộ lọc thực tế.</a:t>
            </a:r>
          </a:p>
          <a:p>
            <a:pPr eaLnBrk="1" hangingPunct="1">
              <a:spcBef>
                <a:spcPct val="0"/>
              </a:spcBef>
              <a:buFontTx/>
              <a:buChar char="•"/>
            </a:pPr>
            <a:r>
              <a:rPr lang="en-US">
                <a:latin typeface="Calibri" charset="0"/>
              </a:rPr>
              <a:t>5 FDM nhóm cơ bản điều chế SSB=&gt; FDM siêu nhóm, băng thông 240kHz</a:t>
            </a:r>
          </a:p>
          <a:p>
            <a:pPr eaLnBrk="1" hangingPunct="1">
              <a:spcBef>
                <a:spcPct val="0"/>
              </a:spcBef>
              <a:buFontTx/>
              <a:buChar char="•"/>
            </a:pPr>
            <a:r>
              <a:rPr lang="en-US">
                <a:latin typeface="Calibri" charset="0"/>
              </a:rPr>
              <a:t>10 FDM siêu nhóm điều chế kiểu SSB =&gt; FDM nhóm chủ, băng thông 2.52MHz</a:t>
            </a: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0B7A3E92-E51D-854E-B6C2-86BB42364FD3}" type="slidenum">
              <a:rPr lang="en-US" sz="1200"/>
              <a:pPr/>
              <a:t>35</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36576" y="606856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68568"/>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438400" y="6019800"/>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
        <p:nvSpPr>
          <p:cNvPr id="28" name="Date Placeholder 27"/>
          <p:cNvSpPr>
            <a:spLocks noGrp="1"/>
          </p:cNvSpPr>
          <p:nvPr>
            <p:ph type="dt" sz="half" idx="10"/>
          </p:nvPr>
        </p:nvSpPr>
        <p:spPr>
          <a:xfrm>
            <a:off x="7086600" y="6019800"/>
            <a:ext cx="2057400" cy="685800"/>
          </a:xfrm>
          <a:prstGeom prst="rect">
            <a:avLst/>
          </a:prstGeom>
        </p:spPr>
        <p:txBody>
          <a:bodyPr>
            <a:noAutofit/>
          </a:bodyPr>
          <a:lstStyle>
            <a:lvl1pPr algn="ctr">
              <a:defRPr sz="2000">
                <a:solidFill>
                  <a:srgbClr val="FFFFFF"/>
                </a:solidFill>
              </a:defRPr>
            </a:lvl1pPr>
          </a:lstStyle>
          <a:p>
            <a:endParaRPr lang="en-US" dirty="0"/>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vi-VN"/>
              <a:t>Chương 4 – Kỹ thuật mã hóa kênh</a:t>
            </a:r>
            <a:endParaRPr lang="en-US" dirty="0"/>
          </a:p>
        </p:txBody>
      </p:sp>
      <p:sp>
        <p:nvSpPr>
          <p:cNvPr id="29" name="Slide Number Placeholder 28"/>
          <p:cNvSpPr>
            <a:spLocks noGrp="1"/>
          </p:cNvSpPr>
          <p:nvPr>
            <p:ph type="sldNum" sz="quarter" idx="12"/>
          </p:nvPr>
        </p:nvSpPr>
        <p:spPr>
          <a:xfrm>
            <a:off x="228600" y="6248400"/>
            <a:ext cx="838200" cy="381000"/>
          </a:xfrm>
        </p:spPr>
        <p:txBody>
          <a:bodyPr/>
          <a:lstStyle>
            <a:lvl1pPr>
              <a:defRPr>
                <a:solidFill>
                  <a:schemeClr val="tx2"/>
                </a:solidFill>
              </a:defRPr>
            </a:lvl1pPr>
          </a:lstStyle>
          <a:p>
            <a:fld id="{CDD95983-6AA3-4F6B-98EA-7953A4D4C3D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096000" y="6248400"/>
            <a:ext cx="2819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vi-VN"/>
              <a:t>Chương 4 – Kỹ thuật mã hóa kênh</a:t>
            </a:r>
            <a:endParaRPr lang="en-US"/>
          </a:p>
        </p:txBody>
      </p:sp>
      <p:sp>
        <p:nvSpPr>
          <p:cNvPr id="6" name="Slide Number Placeholder 5"/>
          <p:cNvSpPr>
            <a:spLocks noGrp="1"/>
          </p:cNvSpPr>
          <p:nvPr>
            <p:ph type="sldNum" sz="quarter" idx="12"/>
          </p:nvPr>
        </p:nvSpPr>
        <p:spPr/>
        <p:txBody>
          <a:bodyPr/>
          <a:lstStyle/>
          <a:p>
            <a:fld id="{CDD95983-6AA3-4F6B-98EA-7953A4D4C3D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a:prstGeom prst="rect">
            <a:avLst/>
          </a:prstGeom>
        </p:spPr>
        <p:txBody>
          <a:bodyPr/>
          <a:lstStyle/>
          <a:p>
            <a:endParaRPr lang="en-US"/>
          </a:p>
        </p:txBody>
      </p:sp>
      <p:sp>
        <p:nvSpPr>
          <p:cNvPr id="5" name="Footer Placeholder 4"/>
          <p:cNvSpPr>
            <a:spLocks noGrp="1"/>
          </p:cNvSpPr>
          <p:nvPr>
            <p:ph type="ftr" sz="quarter" idx="11"/>
          </p:nvPr>
        </p:nvSpPr>
        <p:spPr>
          <a:xfrm>
            <a:off x="457201" y="6248207"/>
            <a:ext cx="5573483" cy="365125"/>
          </a:xfrm>
        </p:spPr>
        <p:txBody>
          <a:bodyPr/>
          <a:lstStyle/>
          <a:p>
            <a:r>
              <a:rPr lang="vi-VN"/>
              <a:t>Chương 4 – Kỹ thuật mã hóa kênh</a:t>
            </a: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CDD95983-6AA3-4F6B-98EA-7953A4D4C3D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75"/>
            <a:ext cx="8385175" cy="1431925"/>
          </a:xfrm>
        </p:spPr>
        <p:txBody>
          <a:bodyPr/>
          <a:lstStyle/>
          <a:p>
            <a:r>
              <a:rPr lang="en-US"/>
              <a:t>Click to edit Master title style</a:t>
            </a:r>
          </a:p>
        </p:txBody>
      </p:sp>
      <p:sp>
        <p:nvSpPr>
          <p:cNvPr id="3" name="Text Placeholder 2"/>
          <p:cNvSpPr>
            <a:spLocks noGrp="1"/>
          </p:cNvSpPr>
          <p:nvPr>
            <p:ph type="body" sz="half" idx="1"/>
          </p:nvPr>
        </p:nvSpPr>
        <p:spPr>
          <a:xfrm>
            <a:off x="838200" y="1905000"/>
            <a:ext cx="3927475"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8075" y="1905000"/>
            <a:ext cx="3927475"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245225"/>
            <a:ext cx="1901825" cy="476250"/>
          </a:xfrm>
          <a:prstGeom prst="rect">
            <a:avLst/>
          </a:prstGeom>
        </p:spPr>
        <p:txBody>
          <a:bodyPr/>
          <a:lstStyle>
            <a:lvl1pPr>
              <a:defRPr/>
            </a:lvl1pPr>
          </a:lstStyle>
          <a:p>
            <a:pPr>
              <a:defRPr/>
            </a:pPr>
            <a:endParaRPr lang="vi-VN"/>
          </a:p>
        </p:txBody>
      </p:sp>
      <p:sp>
        <p:nvSpPr>
          <p:cNvPr id="6" name="Footer Placeholder 5"/>
          <p:cNvSpPr>
            <a:spLocks noGrp="1"/>
          </p:cNvSpPr>
          <p:nvPr>
            <p:ph type="ftr" sz="quarter" idx="11"/>
          </p:nvPr>
        </p:nvSpPr>
        <p:spPr>
          <a:xfrm>
            <a:off x="3429000" y="6245225"/>
            <a:ext cx="2895600" cy="476250"/>
          </a:xfrm>
        </p:spPr>
        <p:txBody>
          <a:bodyPr/>
          <a:lstStyle>
            <a:lvl1pPr>
              <a:defRPr/>
            </a:lvl1pPr>
          </a:lstStyle>
          <a:p>
            <a:pPr>
              <a:defRPr/>
            </a:pPr>
            <a:r>
              <a:rPr lang="vi-VN"/>
              <a:t>Chương 4 – Kỹ thuật mã hóa kênh</a:t>
            </a:r>
          </a:p>
        </p:txBody>
      </p:sp>
      <p:sp>
        <p:nvSpPr>
          <p:cNvPr id="7" name="Slide Number Placeholder 6"/>
          <p:cNvSpPr>
            <a:spLocks noGrp="1"/>
          </p:cNvSpPr>
          <p:nvPr>
            <p:ph type="sldNum" sz="quarter" idx="12"/>
          </p:nvPr>
        </p:nvSpPr>
        <p:spPr>
          <a:xfrm>
            <a:off x="6937375" y="6245225"/>
            <a:ext cx="1901825" cy="476250"/>
          </a:xfrm>
        </p:spPr>
        <p:txBody>
          <a:bodyPr/>
          <a:lstStyle>
            <a:lvl1pPr>
              <a:defRPr/>
            </a:lvl1pPr>
          </a:lstStyle>
          <a:p>
            <a:fld id="{A1EC7A20-3C6A-496B-9976-157220B62F67}" type="slidenum">
              <a:rPr lang="vi-VN" altLang="en-US"/>
              <a:pPr/>
              <a:t>‹#›</a:t>
            </a:fld>
            <a:endParaRPr lang="vi-VN" altLang="en-US"/>
          </a:p>
        </p:txBody>
      </p:sp>
    </p:spTree>
    <p:extLst>
      <p:ext uri="{BB962C8B-B14F-4D97-AF65-F5344CB8AC3E}">
        <p14:creationId xmlns:p14="http://schemas.microsoft.com/office/powerpoint/2010/main" val="428257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75"/>
            <a:ext cx="8385175" cy="1431925"/>
          </a:xfrm>
        </p:spPr>
        <p:txBody>
          <a:bodyPr/>
          <a:lstStyle/>
          <a:p>
            <a:r>
              <a:rPr lang="en-US"/>
              <a:t>Click to edit Master title style</a:t>
            </a:r>
          </a:p>
        </p:txBody>
      </p:sp>
      <p:sp>
        <p:nvSpPr>
          <p:cNvPr id="3" name="Text Placeholder 2"/>
          <p:cNvSpPr>
            <a:spLocks noGrp="1"/>
          </p:cNvSpPr>
          <p:nvPr>
            <p:ph type="body" sz="half" idx="1"/>
          </p:nvPr>
        </p:nvSpPr>
        <p:spPr>
          <a:xfrm>
            <a:off x="838200" y="1905000"/>
            <a:ext cx="3927475"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918075" y="1905000"/>
            <a:ext cx="3927475"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918075" y="4076700"/>
            <a:ext cx="3927475"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838200" y="6245225"/>
            <a:ext cx="1901825" cy="476250"/>
          </a:xfrm>
          <a:prstGeom prst="rect">
            <a:avLst/>
          </a:prstGeom>
        </p:spPr>
        <p:txBody>
          <a:bodyPr/>
          <a:lstStyle>
            <a:lvl1pPr>
              <a:defRPr/>
            </a:lvl1pPr>
          </a:lstStyle>
          <a:p>
            <a:pPr>
              <a:defRPr/>
            </a:pPr>
            <a:endParaRPr lang="vi-VN"/>
          </a:p>
        </p:txBody>
      </p:sp>
      <p:sp>
        <p:nvSpPr>
          <p:cNvPr id="7" name="Footer Placeholder 6"/>
          <p:cNvSpPr>
            <a:spLocks noGrp="1"/>
          </p:cNvSpPr>
          <p:nvPr>
            <p:ph type="ftr" sz="quarter" idx="11"/>
          </p:nvPr>
        </p:nvSpPr>
        <p:spPr>
          <a:xfrm>
            <a:off x="3429000" y="6245225"/>
            <a:ext cx="2895600" cy="476250"/>
          </a:xfrm>
        </p:spPr>
        <p:txBody>
          <a:bodyPr/>
          <a:lstStyle>
            <a:lvl1pPr>
              <a:defRPr/>
            </a:lvl1pPr>
          </a:lstStyle>
          <a:p>
            <a:pPr>
              <a:defRPr/>
            </a:pPr>
            <a:r>
              <a:rPr lang="vi-VN"/>
              <a:t>Chương 4 – Kỹ thuật mã hóa kênh</a:t>
            </a:r>
          </a:p>
        </p:txBody>
      </p:sp>
      <p:sp>
        <p:nvSpPr>
          <p:cNvPr id="8" name="Slide Number Placeholder 7"/>
          <p:cNvSpPr>
            <a:spLocks noGrp="1"/>
          </p:cNvSpPr>
          <p:nvPr>
            <p:ph type="sldNum" sz="quarter" idx="12"/>
          </p:nvPr>
        </p:nvSpPr>
        <p:spPr>
          <a:xfrm>
            <a:off x="6937375" y="6245225"/>
            <a:ext cx="1901825" cy="476250"/>
          </a:xfrm>
        </p:spPr>
        <p:txBody>
          <a:bodyPr/>
          <a:lstStyle>
            <a:lvl1pPr>
              <a:defRPr/>
            </a:lvl1pPr>
          </a:lstStyle>
          <a:p>
            <a:fld id="{F7D362C5-DA37-474C-9CEA-BEB3AC75A586}" type="slidenum">
              <a:rPr lang="vi-VN" altLang="en-US"/>
              <a:pPr/>
              <a:t>‹#›</a:t>
            </a:fld>
            <a:endParaRPr lang="vi-VN" altLang="en-US"/>
          </a:p>
        </p:txBody>
      </p:sp>
    </p:spTree>
    <p:extLst>
      <p:ext uri="{BB962C8B-B14F-4D97-AF65-F5344CB8AC3E}">
        <p14:creationId xmlns:p14="http://schemas.microsoft.com/office/powerpoint/2010/main" val="345516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75"/>
            <a:ext cx="8385175" cy="1431925"/>
          </a:xfrm>
        </p:spPr>
        <p:txBody>
          <a:bodyPr/>
          <a:lstStyle/>
          <a:p>
            <a:r>
              <a:rPr lang="en-US"/>
              <a:t>Click to edit Master title style</a:t>
            </a:r>
          </a:p>
        </p:txBody>
      </p:sp>
      <p:sp>
        <p:nvSpPr>
          <p:cNvPr id="3" name="SmartArt Placeholder 2"/>
          <p:cNvSpPr>
            <a:spLocks noGrp="1"/>
          </p:cNvSpPr>
          <p:nvPr>
            <p:ph type="dgm" idx="1"/>
          </p:nvPr>
        </p:nvSpPr>
        <p:spPr>
          <a:xfrm>
            <a:off x="838200" y="1905000"/>
            <a:ext cx="8007350" cy="4191000"/>
          </a:xfrm>
        </p:spPr>
        <p:txBody>
          <a:bodyPr rtlCol="0">
            <a:normAutofit/>
          </a:bodyPr>
          <a:lstStyle/>
          <a:p>
            <a:pPr lvl="0"/>
            <a:endParaRPr lang="en-US" noProof="0"/>
          </a:p>
        </p:txBody>
      </p:sp>
      <p:sp>
        <p:nvSpPr>
          <p:cNvPr id="4" name="Date Placeholder 3"/>
          <p:cNvSpPr>
            <a:spLocks noGrp="1"/>
          </p:cNvSpPr>
          <p:nvPr>
            <p:ph type="dt" sz="half" idx="10"/>
          </p:nvPr>
        </p:nvSpPr>
        <p:spPr>
          <a:xfrm>
            <a:off x="838200" y="6245225"/>
            <a:ext cx="1901825" cy="476250"/>
          </a:xfrm>
          <a:prstGeom prst="rect">
            <a:avLst/>
          </a:prstGeom>
        </p:spPr>
        <p:txBody>
          <a:bodyPr/>
          <a:lstStyle>
            <a:lvl1pPr>
              <a:defRPr/>
            </a:lvl1pPr>
          </a:lstStyle>
          <a:p>
            <a:pPr>
              <a:defRPr/>
            </a:pPr>
            <a:endParaRPr lang="vi-VN"/>
          </a:p>
        </p:txBody>
      </p:sp>
      <p:sp>
        <p:nvSpPr>
          <p:cNvPr id="5" name="Footer Placeholder 4"/>
          <p:cNvSpPr>
            <a:spLocks noGrp="1"/>
          </p:cNvSpPr>
          <p:nvPr>
            <p:ph type="ftr" sz="quarter" idx="11"/>
          </p:nvPr>
        </p:nvSpPr>
        <p:spPr>
          <a:xfrm>
            <a:off x="3429000" y="6245225"/>
            <a:ext cx="2895600" cy="476250"/>
          </a:xfrm>
        </p:spPr>
        <p:txBody>
          <a:bodyPr/>
          <a:lstStyle>
            <a:lvl1pPr>
              <a:defRPr/>
            </a:lvl1pPr>
          </a:lstStyle>
          <a:p>
            <a:pPr>
              <a:defRPr/>
            </a:pPr>
            <a:endParaRPr lang="vi-VN"/>
          </a:p>
        </p:txBody>
      </p:sp>
      <p:sp>
        <p:nvSpPr>
          <p:cNvPr id="6" name="Slide Number Placeholder 5"/>
          <p:cNvSpPr>
            <a:spLocks noGrp="1"/>
          </p:cNvSpPr>
          <p:nvPr>
            <p:ph type="sldNum" sz="quarter" idx="12"/>
          </p:nvPr>
        </p:nvSpPr>
        <p:spPr>
          <a:xfrm>
            <a:off x="6937375" y="6245225"/>
            <a:ext cx="1901825" cy="476250"/>
          </a:xfrm>
        </p:spPr>
        <p:txBody>
          <a:bodyPr/>
          <a:lstStyle>
            <a:lvl1pPr>
              <a:defRPr/>
            </a:lvl1pPr>
          </a:lstStyle>
          <a:p>
            <a:pPr>
              <a:defRPr/>
            </a:pPr>
            <a:fld id="{DE75E6CA-F945-D24C-BC64-A57FD4845CF9}" type="slidenum">
              <a:rPr lang="vi-VN"/>
              <a:pPr>
                <a:defRPr/>
              </a:pPr>
              <a:t>‹#›</a:t>
            </a:fld>
            <a:endParaRPr lang="vi-VN"/>
          </a:p>
        </p:txBody>
      </p:sp>
    </p:spTree>
    <p:extLst>
      <p:ext uri="{BB962C8B-B14F-4D97-AF65-F5344CB8AC3E}">
        <p14:creationId xmlns:p14="http://schemas.microsoft.com/office/powerpoint/2010/main" val="2992473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75"/>
            <a:ext cx="8385175" cy="1431925"/>
          </a:xfrm>
        </p:spPr>
        <p:txBody>
          <a:bodyPr/>
          <a:lstStyle/>
          <a:p>
            <a:r>
              <a:rPr lang="en-US"/>
              <a:t>Click to edit Master title style</a:t>
            </a:r>
          </a:p>
        </p:txBody>
      </p:sp>
      <p:sp>
        <p:nvSpPr>
          <p:cNvPr id="3" name="Content Placeholder 2"/>
          <p:cNvSpPr>
            <a:spLocks noGrp="1"/>
          </p:cNvSpPr>
          <p:nvPr>
            <p:ph sz="half" idx="1"/>
          </p:nvPr>
        </p:nvSpPr>
        <p:spPr>
          <a:xfrm>
            <a:off x="838200" y="1905000"/>
            <a:ext cx="3927475"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918075" y="1905000"/>
            <a:ext cx="3927475"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918075" y="4076700"/>
            <a:ext cx="3927475"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838200" y="6245225"/>
            <a:ext cx="1901825" cy="476250"/>
          </a:xfrm>
          <a:prstGeom prst="rect">
            <a:avLst/>
          </a:prstGeom>
        </p:spPr>
        <p:txBody>
          <a:bodyPr/>
          <a:lstStyle>
            <a:lvl1pPr>
              <a:defRPr/>
            </a:lvl1pPr>
          </a:lstStyle>
          <a:p>
            <a:pPr>
              <a:defRPr/>
            </a:pPr>
            <a:endParaRPr lang="vi-VN"/>
          </a:p>
        </p:txBody>
      </p:sp>
      <p:sp>
        <p:nvSpPr>
          <p:cNvPr id="7" name="Footer Placeholder 6"/>
          <p:cNvSpPr>
            <a:spLocks noGrp="1"/>
          </p:cNvSpPr>
          <p:nvPr>
            <p:ph type="ftr" sz="quarter" idx="11"/>
          </p:nvPr>
        </p:nvSpPr>
        <p:spPr>
          <a:xfrm>
            <a:off x="3429000" y="6245225"/>
            <a:ext cx="2895600" cy="476250"/>
          </a:xfrm>
        </p:spPr>
        <p:txBody>
          <a:bodyPr/>
          <a:lstStyle>
            <a:lvl1pPr>
              <a:defRPr/>
            </a:lvl1pPr>
          </a:lstStyle>
          <a:p>
            <a:pPr>
              <a:defRPr/>
            </a:pPr>
            <a:r>
              <a:rPr lang="vi-VN"/>
              <a:t>Chương 4 – Kỹ thuật mã hóa kênh</a:t>
            </a:r>
          </a:p>
        </p:txBody>
      </p:sp>
      <p:sp>
        <p:nvSpPr>
          <p:cNvPr id="8" name="Slide Number Placeholder 7"/>
          <p:cNvSpPr>
            <a:spLocks noGrp="1"/>
          </p:cNvSpPr>
          <p:nvPr>
            <p:ph type="sldNum" sz="quarter" idx="12"/>
          </p:nvPr>
        </p:nvSpPr>
        <p:spPr>
          <a:xfrm>
            <a:off x="6937375" y="6245225"/>
            <a:ext cx="1901825" cy="476250"/>
          </a:xfrm>
        </p:spPr>
        <p:txBody>
          <a:bodyPr/>
          <a:lstStyle>
            <a:lvl1pPr>
              <a:defRPr/>
            </a:lvl1pPr>
          </a:lstStyle>
          <a:p>
            <a:fld id="{B84FA0D0-8961-4B3A-AC5A-0D3ABF460D6F}" type="slidenum">
              <a:rPr lang="vi-VN" altLang="en-US"/>
              <a:pPr/>
              <a:t>‹#›</a:t>
            </a:fld>
            <a:endParaRPr lang="vi-VN" altLang="en-US"/>
          </a:p>
        </p:txBody>
      </p:sp>
    </p:spTree>
    <p:extLst>
      <p:ext uri="{BB962C8B-B14F-4D97-AF65-F5344CB8AC3E}">
        <p14:creationId xmlns:p14="http://schemas.microsoft.com/office/powerpoint/2010/main" val="26980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762000"/>
          </a:xfrm>
        </p:spPr>
        <p:txBody>
          <a:bodyPr>
            <a:normAutofit/>
          </a:bodyPr>
          <a:lstStyle>
            <a:lvl1pPr algn="ctr">
              <a:defRPr sz="3600" b="1">
                <a:latin typeface="Times New Roman" pitchFamily="18" charset="0"/>
                <a:cs typeface="Times New Roman" pitchFamily="18" charset="0"/>
              </a:defRPr>
            </a:lvl1pPr>
          </a:lstStyle>
          <a:p>
            <a:r>
              <a:rPr kumimoji="0" lang="en-US" dirty="0"/>
              <a:t>Click to edit Master title style</a:t>
            </a:r>
          </a:p>
        </p:txBody>
      </p:sp>
      <p:sp>
        <p:nvSpPr>
          <p:cNvPr id="5" name="Footer Placeholder 4"/>
          <p:cNvSpPr>
            <a:spLocks noGrp="1"/>
          </p:cNvSpPr>
          <p:nvPr>
            <p:ph type="ftr" sz="quarter" idx="11"/>
          </p:nvPr>
        </p:nvSpPr>
        <p:spPr>
          <a:xfrm>
            <a:off x="228600" y="6416675"/>
            <a:ext cx="8686800" cy="365125"/>
          </a:xfrm>
        </p:spPr>
        <p:txBody>
          <a:bodyPr/>
          <a:lstStyle>
            <a:lvl1pPr>
              <a:defRPr>
                <a:latin typeface="Times New Roman" pitchFamily="18" charset="0"/>
                <a:cs typeface="Times New Roman" pitchFamily="18" charset="0"/>
              </a:defRPr>
            </a:lvl1pPr>
          </a:lstStyle>
          <a:p>
            <a:r>
              <a:rPr lang="vi-VN" dirty="0"/>
              <a:t>Chương </a:t>
            </a:r>
            <a:r>
              <a:rPr lang="en-US" dirty="0"/>
              <a:t>4</a:t>
            </a:r>
            <a:r>
              <a:rPr lang="vi-VN" dirty="0"/>
              <a:t> – Kỹ thuật </a:t>
            </a:r>
            <a:r>
              <a:rPr lang="en-US" dirty="0" err="1"/>
              <a:t>mã</a:t>
            </a:r>
            <a:r>
              <a:rPr lang="en-US" dirty="0"/>
              <a:t> </a:t>
            </a:r>
            <a:r>
              <a:rPr lang="en-US" dirty="0" err="1"/>
              <a:t>hóa</a:t>
            </a:r>
            <a:r>
              <a:rPr lang="en-US" dirty="0"/>
              <a:t> </a:t>
            </a:r>
            <a:r>
              <a:rPr lang="en-US" dirty="0" err="1"/>
              <a:t>kênh</a:t>
            </a:r>
            <a:endParaRPr lang="en-US" dirty="0"/>
          </a:p>
        </p:txBody>
      </p:sp>
      <p:sp>
        <p:nvSpPr>
          <p:cNvPr id="6" name="Slide Number Placeholder 5"/>
          <p:cNvSpPr>
            <a:spLocks noGrp="1"/>
          </p:cNvSpPr>
          <p:nvPr>
            <p:ph type="sldNum" sz="quarter" idx="12"/>
          </p:nvPr>
        </p:nvSpPr>
        <p:spPr>
          <a:xfrm>
            <a:off x="0" y="914400"/>
            <a:ext cx="533400" cy="244476"/>
          </a:xfrm>
        </p:spPr>
        <p:txBody>
          <a:bodyPr>
            <a:noAutofit/>
          </a:bodyPr>
          <a:lstStyle>
            <a:lvl1pPr>
              <a:defRPr sz="1600">
                <a:solidFill>
                  <a:srgbClr val="FFFFFF"/>
                </a:solidFill>
                <a:latin typeface="Times New Roman" pitchFamily="18" charset="0"/>
                <a:cs typeface="Times New Roman" pitchFamily="18" charset="0"/>
              </a:defRPr>
            </a:lvl1pPr>
          </a:lstStyle>
          <a:p>
            <a:fld id="{CDD95983-6AA3-4F6B-98EA-7953A4D4C3D1}" type="slidenum">
              <a:rPr lang="en-US" smtClean="0"/>
              <a:pPr/>
              <a:t>‹#›</a:t>
            </a:fld>
            <a:endParaRPr lang="en-US" dirty="0"/>
          </a:p>
        </p:txBody>
      </p:sp>
      <p:sp>
        <p:nvSpPr>
          <p:cNvPr id="8" name="Content Placeholder 7"/>
          <p:cNvSpPr>
            <a:spLocks noGrp="1"/>
          </p:cNvSpPr>
          <p:nvPr>
            <p:ph sz="quarter" idx="1"/>
          </p:nvPr>
        </p:nvSpPr>
        <p:spPr>
          <a:xfrm>
            <a:off x="228600" y="1219200"/>
            <a:ext cx="8686800" cy="5105400"/>
          </a:xfrm>
        </p:spPr>
        <p:txBody>
          <a:bodyPr/>
          <a:lstStyle>
            <a:lvl1pPr>
              <a:defRPr sz="2000" b="0">
                <a:latin typeface="Times New Roman" pitchFamily="18" charset="0"/>
                <a:cs typeface="Times New Roman" pitchFamily="18" charset="0"/>
              </a:defRPr>
            </a:lvl1pPr>
            <a:lvl2pPr>
              <a:defRPr sz="1900">
                <a:latin typeface="Times New Roman" pitchFamily="18" charset="0"/>
                <a:cs typeface="Times New Roman" pitchFamily="18" charset="0"/>
              </a:defRPr>
            </a:lvl2pPr>
            <a:lvl3pPr>
              <a:defRPr sz="1800">
                <a:latin typeface="Times New Roman" pitchFamily="18" charset="0"/>
                <a:cs typeface="Times New Roman" pitchFamily="18" charset="0"/>
              </a:defRPr>
            </a:lvl3pPr>
            <a:lvl4pPr>
              <a:defRPr sz="1700">
                <a:latin typeface="Times New Roman" pitchFamily="18" charset="0"/>
                <a:cs typeface="Times New Roman" pitchFamily="18" charset="0"/>
              </a:defRPr>
            </a:lvl4pPr>
            <a:lvl5pPr>
              <a:defRPr sz="1600">
                <a:latin typeface="Times New Roman" pitchFamily="18" charset="0"/>
                <a:cs typeface="Times New Roman" pitchFamily="18" charset="0"/>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dirty="0"/>
              <a:t>Click to edit Master title style</a:t>
            </a:r>
          </a:p>
        </p:txBody>
      </p:sp>
      <p:sp>
        <p:nvSpPr>
          <p:cNvPr id="12" name="Date Placeholder 11"/>
          <p:cNvSpPr>
            <a:spLocks noGrp="1"/>
          </p:cNvSpPr>
          <p:nvPr>
            <p:ph type="dt" sz="half" idx="10"/>
          </p:nvPr>
        </p:nvSpPr>
        <p:spPr>
          <a:xfrm>
            <a:off x="6096000" y="6248400"/>
            <a:ext cx="2819400" cy="365125"/>
          </a:xfrm>
          <a:prstGeom prst="rect">
            <a:avLst/>
          </a:prstGeom>
        </p:spPr>
        <p:txBody>
          <a:bodyPr/>
          <a:lstStyle/>
          <a:p>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CDD95983-6AA3-4F6B-98EA-7953A4D4C3D1}" type="slidenum">
              <a:rPr lang="en-US" smtClean="0"/>
              <a:pPr/>
              <a:t>‹#›</a:t>
            </a:fld>
            <a:endParaRPr lang="en-US"/>
          </a:p>
        </p:txBody>
      </p:sp>
      <p:sp>
        <p:nvSpPr>
          <p:cNvPr id="14" name="Footer Placeholder 13"/>
          <p:cNvSpPr>
            <a:spLocks noGrp="1"/>
          </p:cNvSpPr>
          <p:nvPr>
            <p:ph type="ftr" sz="quarter" idx="12"/>
          </p:nvPr>
        </p:nvSpPr>
        <p:spPr/>
        <p:txBody>
          <a:bodyPr/>
          <a:lstStyle/>
          <a:p>
            <a:r>
              <a:rPr lang="vi-VN"/>
              <a:t>Chương 4 – Kỹ thuật mã hóa kênh</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a:xfrm>
            <a:off x="6096000" y="6248400"/>
            <a:ext cx="2819400" cy="365125"/>
          </a:xfrm>
          <a:prstGeom prst="rect">
            <a:avLst/>
          </a:prstGeom>
        </p:spPr>
        <p:txBody>
          <a:bodyPr rtlCol="0"/>
          <a:lstStyle/>
          <a:p>
            <a:endParaRPr lang="en-US"/>
          </a:p>
        </p:txBody>
      </p:sp>
      <p:sp>
        <p:nvSpPr>
          <p:cNvPr id="10" name="Slide Number Placeholder 9"/>
          <p:cNvSpPr>
            <a:spLocks noGrp="1"/>
          </p:cNvSpPr>
          <p:nvPr>
            <p:ph type="sldNum" sz="quarter" idx="16"/>
          </p:nvPr>
        </p:nvSpPr>
        <p:spPr/>
        <p:txBody>
          <a:bodyPr rtlCol="0"/>
          <a:lstStyle/>
          <a:p>
            <a:fld id="{CDD95983-6AA3-4F6B-98EA-7953A4D4C3D1}" type="slidenum">
              <a:rPr lang="en-US" smtClean="0"/>
              <a:pPr/>
              <a:t>‹#›</a:t>
            </a:fld>
            <a:endParaRPr lang="en-US"/>
          </a:p>
        </p:txBody>
      </p:sp>
      <p:sp>
        <p:nvSpPr>
          <p:cNvPr id="12" name="Footer Placeholder 11"/>
          <p:cNvSpPr>
            <a:spLocks noGrp="1"/>
          </p:cNvSpPr>
          <p:nvPr>
            <p:ph type="ftr" sz="quarter" idx="17"/>
          </p:nvPr>
        </p:nvSpPr>
        <p:spPr/>
        <p:txBody>
          <a:bodyPr rtlCol="0"/>
          <a:lstStyle/>
          <a:p>
            <a:r>
              <a:rPr lang="vi-VN"/>
              <a:t>Chương 4 – Kỹ thuật mã hóa kênh</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a:xfrm>
            <a:off x="6096000" y="6248400"/>
            <a:ext cx="2819400" cy="365125"/>
          </a:xfrm>
          <a:prstGeom prst="rect">
            <a:avLst/>
          </a:prstGeom>
        </p:spPr>
        <p:txBody>
          <a:bodyPr rtlCol="0"/>
          <a:lstStyle/>
          <a:p>
            <a:endParaRPr lang="en-US"/>
          </a:p>
        </p:txBody>
      </p:sp>
      <p:sp>
        <p:nvSpPr>
          <p:cNvPr id="12" name="Slide Number Placeholder 11"/>
          <p:cNvSpPr>
            <a:spLocks noGrp="1"/>
          </p:cNvSpPr>
          <p:nvPr>
            <p:ph type="sldNum" sz="quarter" idx="16"/>
          </p:nvPr>
        </p:nvSpPr>
        <p:spPr/>
        <p:txBody>
          <a:bodyPr rtlCol="0"/>
          <a:lstStyle/>
          <a:p>
            <a:fld id="{CDD95983-6AA3-4F6B-98EA-7953A4D4C3D1}" type="slidenum">
              <a:rPr lang="en-US" smtClean="0"/>
              <a:pPr/>
              <a:t>‹#›</a:t>
            </a:fld>
            <a:endParaRPr lang="en-US"/>
          </a:p>
        </p:txBody>
      </p:sp>
      <p:sp>
        <p:nvSpPr>
          <p:cNvPr id="14" name="Footer Placeholder 13"/>
          <p:cNvSpPr>
            <a:spLocks noGrp="1"/>
          </p:cNvSpPr>
          <p:nvPr>
            <p:ph type="ftr" sz="quarter" idx="17"/>
          </p:nvPr>
        </p:nvSpPr>
        <p:spPr/>
        <p:txBody>
          <a:bodyPr rtlCol="0"/>
          <a:lstStyle/>
          <a:p>
            <a:r>
              <a:rPr lang="vi-VN"/>
              <a:t>Chương 4 – Kỹ thuật mã hóa kênh</a:t>
            </a: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a:xfrm>
            <a:off x="6096000" y="6248400"/>
            <a:ext cx="2819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vi-VN"/>
              <a:t>Chương 4 – Kỹ thuật mã hóa kênh</a:t>
            </a:r>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CDD95983-6AA3-4F6B-98EA-7953A4D4C3D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0" y="6248400"/>
            <a:ext cx="2819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vi-VN"/>
              <a:t>Chương 4 – Kỹ thuật mã hóa kênh</a:t>
            </a:r>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CDD95983-6AA3-4F6B-98EA-7953A4D4C3D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a:xfrm>
            <a:off x="6096000" y="6248400"/>
            <a:ext cx="2819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vi-VN"/>
              <a:t>Chương 4 – Kỹ thuật mã hóa kênh</a:t>
            </a:r>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CDD95983-6AA3-4F6B-98EA-7953A4D4C3D1}"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a:prstGeom prst="rect">
            <a:avLst/>
          </a:prstGeom>
        </p:spPr>
        <p:txBody>
          <a:bodyPr rtlCol="0"/>
          <a:lstStyle/>
          <a:p>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CDD95983-6AA3-4F6B-98EA-7953A4D4C3D1}"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r>
              <a:rPr lang="vi-VN"/>
              <a:t>Chương 4 – Kỹ thuật mã hóa kênh</a:t>
            </a: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0" y="76200"/>
            <a:ext cx="9144000" cy="762000"/>
          </a:xfrm>
          <a:prstGeom prst="rect">
            <a:avLst/>
          </a:prstGeom>
        </p:spPr>
        <p:txBody>
          <a:bodyPr vert="horz" anchor="ctr">
            <a:normAutofit/>
          </a:bodyPr>
          <a:lstStyle/>
          <a:p>
            <a:r>
              <a:rPr kumimoji="0" lang="en-US" dirty="0"/>
              <a:t>Click to edit Master title style</a:t>
            </a:r>
          </a:p>
        </p:txBody>
      </p:sp>
      <p:sp>
        <p:nvSpPr>
          <p:cNvPr id="13" name="Text Placeholder 12"/>
          <p:cNvSpPr>
            <a:spLocks noGrp="1"/>
          </p:cNvSpPr>
          <p:nvPr>
            <p:ph type="body" idx="1"/>
          </p:nvPr>
        </p:nvSpPr>
        <p:spPr>
          <a:xfrm>
            <a:off x="228600" y="1295400"/>
            <a:ext cx="8686800" cy="502920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3" name="Footer Placeholder 2"/>
          <p:cNvSpPr>
            <a:spLocks noGrp="1"/>
          </p:cNvSpPr>
          <p:nvPr>
            <p:ph type="ftr" sz="quarter" idx="3"/>
          </p:nvPr>
        </p:nvSpPr>
        <p:spPr>
          <a:xfrm>
            <a:off x="228600" y="6416675"/>
            <a:ext cx="8686800" cy="365125"/>
          </a:xfrm>
          <a:prstGeom prst="rect">
            <a:avLst/>
          </a:prstGeom>
        </p:spPr>
        <p:txBody>
          <a:bodyPr vert="horz" anchor="ctr"/>
          <a:lstStyle>
            <a:lvl1pPr algn="r" eaLnBrk="1" latinLnBrk="0" hangingPunct="1">
              <a:defRPr kumimoji="0" sz="1400" i="1">
                <a:solidFill>
                  <a:schemeClr val="tx2"/>
                </a:solidFill>
                <a:latin typeface="Times New Roman" pitchFamily="18" charset="0"/>
                <a:cs typeface="Times New Roman" pitchFamily="18" charset="0"/>
              </a:defRPr>
            </a:lvl1pPr>
          </a:lstStyle>
          <a:p>
            <a:r>
              <a:rPr lang="vi-VN" dirty="0"/>
              <a:t>Chương </a:t>
            </a:r>
            <a:r>
              <a:rPr lang="en-US" dirty="0"/>
              <a:t>4</a:t>
            </a:r>
            <a:r>
              <a:rPr lang="vi-VN" dirty="0"/>
              <a:t> – Kỹ thuật </a:t>
            </a:r>
            <a:r>
              <a:rPr lang="en-US" dirty="0" err="1"/>
              <a:t>mã</a:t>
            </a:r>
            <a:r>
              <a:rPr lang="en-US" dirty="0"/>
              <a:t> </a:t>
            </a:r>
            <a:r>
              <a:rPr lang="en-US" dirty="0" err="1"/>
              <a:t>hóa</a:t>
            </a:r>
            <a:r>
              <a:rPr lang="en-US" dirty="0"/>
              <a:t> </a:t>
            </a:r>
            <a:r>
              <a:rPr lang="en-US" dirty="0" err="1"/>
              <a:t>kênh</a:t>
            </a:r>
            <a:endParaRPr lang="en-US" dirty="0"/>
          </a:p>
        </p:txBody>
      </p:sp>
      <p:sp>
        <p:nvSpPr>
          <p:cNvPr id="8" name="Rectangle 7"/>
          <p:cNvSpPr/>
          <p:nvPr/>
        </p:nvSpPr>
        <p:spPr>
          <a:xfrm>
            <a:off x="0" y="91440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91440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914400"/>
            <a:ext cx="533400" cy="244476"/>
          </a:xfrm>
          <a:prstGeom prst="rect">
            <a:avLst/>
          </a:prstGeom>
        </p:spPr>
        <p:txBody>
          <a:bodyPr vert="horz" anchor="ctr" anchorCtr="0">
            <a:noAutofit/>
          </a:bodyPr>
          <a:lstStyle>
            <a:lvl1pPr algn="ctr" eaLnBrk="1" latinLnBrk="0" hangingPunct="1">
              <a:defRPr kumimoji="0" sz="1600" b="1">
                <a:solidFill>
                  <a:srgbClr val="FFFFFF"/>
                </a:solidFill>
                <a:latin typeface="Times New Roman" pitchFamily="18" charset="0"/>
                <a:cs typeface="Times New Roman" pitchFamily="18" charset="0"/>
              </a:defRPr>
            </a:lvl1pPr>
          </a:lstStyle>
          <a:p>
            <a:fld id="{CDD95983-6AA3-4F6B-98EA-7953A4D4C3D1}"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6" r:id="rId14"/>
    <p:sldLayoutId id="2147483677" r:id="rId15"/>
  </p:sldLayoutIdLst>
  <p:hf hdr="0" dt="0"/>
  <p:txStyles>
    <p:titleStyle>
      <a:lvl1pPr algn="ctr" rtl="0" eaLnBrk="1" latinLnBrk="0" hangingPunct="1">
        <a:spcBef>
          <a:spcPct val="0"/>
        </a:spcBef>
        <a:buNone/>
        <a:defRPr kumimoji="0" sz="3600" b="1" kern="1200">
          <a:solidFill>
            <a:schemeClr val="tx2"/>
          </a:solidFill>
          <a:latin typeface="Times New Roman" pitchFamily="18" charset="0"/>
          <a:ea typeface="+mj-ea"/>
          <a:cs typeface="Times New Roman" pitchFamily="18" charset="0"/>
        </a:defRPr>
      </a:lvl1pPr>
    </p:titleStyle>
    <p:bodyStyle>
      <a:lvl1pPr marL="320040" indent="-320040" algn="l" rtl="0" eaLnBrk="1" latinLnBrk="0" hangingPunct="1">
        <a:spcBef>
          <a:spcPts val="700"/>
        </a:spcBef>
        <a:buClr>
          <a:srgbClr val="2909AF"/>
        </a:buClr>
        <a:buSzPct val="60000"/>
        <a:buFont typeface="Wingdings" pitchFamily="2" charset="2"/>
        <a:buChar char="q"/>
        <a:defRPr kumimoji="0" sz="2000" kern="1200">
          <a:solidFill>
            <a:schemeClr val="tx1"/>
          </a:solidFill>
          <a:latin typeface="Times New Roman" pitchFamily="18" charset="0"/>
          <a:ea typeface="+mn-ea"/>
          <a:cs typeface="Times New Roman" pitchFamily="18" charset="0"/>
        </a:defRPr>
      </a:lvl1pPr>
      <a:lvl2pPr marL="640080" indent="-274320" algn="l" rtl="0" eaLnBrk="1" latinLnBrk="0" hangingPunct="1">
        <a:spcBef>
          <a:spcPts val="550"/>
        </a:spcBef>
        <a:buClr>
          <a:srgbClr val="2909AF"/>
        </a:buClr>
        <a:buSzPct val="100000"/>
        <a:buFont typeface="Wingdings" pitchFamily="2" charset="2"/>
        <a:buChar char="§"/>
        <a:defRPr kumimoji="0" sz="1900" kern="1200">
          <a:solidFill>
            <a:schemeClr val="tx1"/>
          </a:solidFill>
          <a:latin typeface="Times New Roman" pitchFamily="18" charset="0"/>
          <a:ea typeface="+mn-ea"/>
          <a:cs typeface="Times New Roman" pitchFamily="18" charset="0"/>
        </a:defRPr>
      </a:lvl2pPr>
      <a:lvl3pPr marL="914400" indent="-228600" algn="l" rtl="0" eaLnBrk="1" latinLnBrk="0" hangingPunct="1">
        <a:spcBef>
          <a:spcPts val="500"/>
        </a:spcBef>
        <a:buClr>
          <a:srgbClr val="2909AF"/>
        </a:buClr>
        <a:buSzPct val="75000"/>
        <a:buFont typeface="Courier New" pitchFamily="49" charset="0"/>
        <a:buChar char="o"/>
        <a:defRPr kumimoji="0" sz="1800" kern="1200">
          <a:solidFill>
            <a:schemeClr val="tx1"/>
          </a:solidFill>
          <a:latin typeface="Times New Roman" pitchFamily="18" charset="0"/>
          <a:ea typeface="+mn-ea"/>
          <a:cs typeface="Times New Roman" pitchFamily="18" charset="0"/>
        </a:defRPr>
      </a:lvl3pPr>
      <a:lvl4pPr marL="1371600" indent="-228600" algn="l" rtl="0" eaLnBrk="1" latinLnBrk="0" hangingPunct="1">
        <a:spcBef>
          <a:spcPts val="400"/>
        </a:spcBef>
        <a:buClr>
          <a:srgbClr val="2909AF"/>
        </a:buClr>
        <a:buSzPct val="75000"/>
        <a:buFont typeface="Times New Roman" pitchFamily="18" charset="0"/>
        <a:buChar char="+"/>
        <a:defRPr kumimoji="0" sz="1700" kern="1200">
          <a:solidFill>
            <a:schemeClr val="tx1"/>
          </a:solidFill>
          <a:latin typeface="Times New Roman" pitchFamily="18" charset="0"/>
          <a:ea typeface="+mn-ea"/>
          <a:cs typeface="Times New Roman" pitchFamily="18" charset="0"/>
        </a:defRPr>
      </a:lvl4pPr>
      <a:lvl5pPr marL="1828800" indent="-228600" algn="l" rtl="0" eaLnBrk="1" latinLnBrk="0" hangingPunct="1">
        <a:spcBef>
          <a:spcPts val="400"/>
        </a:spcBef>
        <a:buClr>
          <a:srgbClr val="2909AF"/>
        </a:buClr>
        <a:buSzPct val="65000"/>
        <a:buFont typeface="Arial" pitchFamily="34" charset="0"/>
        <a:buChar char="•"/>
        <a:defRPr kumimoji="0" sz="1600" kern="1200">
          <a:solidFill>
            <a:schemeClr val="tx1"/>
          </a:solidFill>
          <a:latin typeface="Times New Roman" pitchFamily="18" charset="0"/>
          <a:ea typeface="+mn-ea"/>
          <a:cs typeface="Times New Roman" pitchFamily="18"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2.bin"/><Relationship Id="rId10" Type="http://schemas.openxmlformats.org/officeDocument/2006/relationships/image" Target="../media/image17.png"/><Relationship Id="rId4" Type="http://schemas.openxmlformats.org/officeDocument/2006/relationships/image" Target="../media/image8.emf"/><Relationship Id="rId9" Type="http://schemas.openxmlformats.org/officeDocument/2006/relationships/customXml" Target="../ink/ink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BA99E-BF8D-274A-834D-7B2F11239DEB}"/>
              </a:ext>
            </a:extLst>
          </p:cNvPr>
          <p:cNvSpPr>
            <a:spLocks noGrp="1"/>
          </p:cNvSpPr>
          <p:nvPr>
            <p:ph type="title"/>
          </p:nvPr>
        </p:nvSpPr>
        <p:spPr/>
        <p:txBody>
          <a:bodyPr/>
          <a:lstStyle/>
          <a:p>
            <a:r>
              <a:rPr lang="en-VN" dirty="0"/>
              <a:t>Sửa bài tập FDM</a:t>
            </a:r>
          </a:p>
        </p:txBody>
      </p:sp>
      <p:sp>
        <p:nvSpPr>
          <p:cNvPr id="3" name="Footer Placeholder 2">
            <a:extLst>
              <a:ext uri="{FF2B5EF4-FFF2-40B4-BE49-F238E27FC236}">
                <a16:creationId xmlns:a16="http://schemas.microsoft.com/office/drawing/2014/main" id="{BC537D46-6C48-224F-BBD7-0FD16107CB52}"/>
              </a:ext>
            </a:extLst>
          </p:cNvPr>
          <p:cNvSpPr>
            <a:spLocks noGrp="1"/>
          </p:cNvSpPr>
          <p:nvPr>
            <p:ph type="ftr" sz="quarter" idx="11"/>
          </p:nvPr>
        </p:nvSpPr>
        <p:spPr/>
        <p:txBody>
          <a:bodyPr/>
          <a:lstStyle/>
          <a:p>
            <a:r>
              <a:rPr lang="vi-VN"/>
              <a:t>Chương </a:t>
            </a:r>
            <a:r>
              <a:rPr lang="en-US"/>
              <a:t>4</a:t>
            </a:r>
            <a:r>
              <a:rPr lang="vi-VN"/>
              <a:t> – Kỹ thuật </a:t>
            </a:r>
            <a:r>
              <a:rPr lang="en-US"/>
              <a:t>mã hóa kênh</a:t>
            </a:r>
            <a:endParaRPr lang="en-US" dirty="0"/>
          </a:p>
        </p:txBody>
      </p:sp>
      <p:sp>
        <p:nvSpPr>
          <p:cNvPr id="4" name="Slide Number Placeholder 3">
            <a:extLst>
              <a:ext uri="{FF2B5EF4-FFF2-40B4-BE49-F238E27FC236}">
                <a16:creationId xmlns:a16="http://schemas.microsoft.com/office/drawing/2014/main" id="{C2470B83-C9A9-714D-9770-AA33BEF0FDC7}"/>
              </a:ext>
            </a:extLst>
          </p:cNvPr>
          <p:cNvSpPr>
            <a:spLocks noGrp="1"/>
          </p:cNvSpPr>
          <p:nvPr>
            <p:ph type="sldNum" sz="quarter" idx="12"/>
          </p:nvPr>
        </p:nvSpPr>
        <p:spPr/>
        <p:txBody>
          <a:bodyPr/>
          <a:lstStyle/>
          <a:p>
            <a:fld id="{CDD95983-6AA3-4F6B-98EA-7953A4D4C3D1}" type="slidenum">
              <a:rPr lang="en-US" smtClean="0"/>
              <a:pPr/>
              <a:t>1</a:t>
            </a:fld>
            <a:endParaRPr lang="en-US" dirty="0"/>
          </a:p>
        </p:txBody>
      </p:sp>
      <p:sp>
        <p:nvSpPr>
          <p:cNvPr id="8" name="Rectangle 7">
            <a:extLst>
              <a:ext uri="{FF2B5EF4-FFF2-40B4-BE49-F238E27FC236}">
                <a16:creationId xmlns:a16="http://schemas.microsoft.com/office/drawing/2014/main" id="{EAF6EF37-221D-434B-B838-F441C7961832}"/>
              </a:ext>
            </a:extLst>
          </p:cNvPr>
          <p:cNvSpPr/>
          <p:nvPr/>
        </p:nvSpPr>
        <p:spPr>
          <a:xfrm>
            <a:off x="228600" y="1417526"/>
            <a:ext cx="8686800" cy="4830874"/>
          </a:xfrm>
          <a:prstGeom prst="rect">
            <a:avLst/>
          </a:prstGeom>
        </p:spPr>
        <p:txBody>
          <a:bodyPr wrap="square">
            <a:spAutoFit/>
          </a:bodyPr>
          <a:lstStyle/>
          <a:p>
            <a:pPr>
              <a:lnSpc>
                <a:spcPct val="150000"/>
              </a:lnSpc>
              <a:spcBef>
                <a:spcPts val="600"/>
              </a:spcBef>
            </a:pPr>
            <a:r>
              <a:rPr lang="en-US" sz="2200" dirty="0" err="1">
                <a:latin typeface="Arial"/>
                <a:cs typeface="Arial"/>
              </a:rPr>
              <a:t>Thiết</a:t>
            </a:r>
            <a:r>
              <a:rPr lang="en-US" sz="2200" dirty="0">
                <a:latin typeface="Arial"/>
                <a:cs typeface="Arial"/>
              </a:rPr>
              <a:t> </a:t>
            </a:r>
            <a:r>
              <a:rPr lang="en-US" sz="2200" dirty="0" err="1">
                <a:latin typeface="Arial"/>
                <a:cs typeface="Arial"/>
              </a:rPr>
              <a:t>kế</a:t>
            </a:r>
            <a:r>
              <a:rPr lang="en-US" sz="2200" dirty="0">
                <a:latin typeface="Arial"/>
                <a:cs typeface="Arial"/>
              </a:rPr>
              <a:t> </a:t>
            </a:r>
            <a:r>
              <a:rPr lang="en-US" sz="2200" dirty="0" err="1">
                <a:latin typeface="Arial"/>
                <a:cs typeface="Arial"/>
              </a:rPr>
              <a:t>hệ</a:t>
            </a:r>
            <a:r>
              <a:rPr lang="en-US" sz="2200" dirty="0">
                <a:latin typeface="Arial"/>
                <a:cs typeface="Arial"/>
              </a:rPr>
              <a:t> </a:t>
            </a:r>
            <a:r>
              <a:rPr lang="en-US" sz="2200" dirty="0" err="1">
                <a:latin typeface="Arial"/>
                <a:cs typeface="Arial"/>
              </a:rPr>
              <a:t>thống</a:t>
            </a:r>
            <a:r>
              <a:rPr lang="en-US" sz="2200" dirty="0">
                <a:latin typeface="Arial"/>
                <a:cs typeface="Arial"/>
              </a:rPr>
              <a:t> FDM </a:t>
            </a:r>
            <a:r>
              <a:rPr lang="en-US" sz="2200" dirty="0" err="1">
                <a:latin typeface="Arial"/>
                <a:cs typeface="Arial"/>
              </a:rPr>
              <a:t>gồm</a:t>
            </a:r>
            <a:r>
              <a:rPr lang="en-US" sz="2200" b="1" dirty="0">
                <a:latin typeface="Arial"/>
                <a:cs typeface="Arial"/>
              </a:rPr>
              <a:t> 7 </a:t>
            </a:r>
            <a:r>
              <a:rPr lang="en-US" sz="2200" dirty="0" err="1">
                <a:latin typeface="Arial"/>
                <a:cs typeface="Arial"/>
              </a:rPr>
              <a:t>kênh</a:t>
            </a:r>
            <a:r>
              <a:rPr lang="en-US" sz="2200" dirty="0">
                <a:latin typeface="Arial"/>
                <a:cs typeface="Arial"/>
              </a:rPr>
              <a:t> </a:t>
            </a:r>
            <a:r>
              <a:rPr lang="en-US" sz="2200" dirty="0" err="1">
                <a:latin typeface="Arial"/>
                <a:cs typeface="Arial"/>
              </a:rPr>
              <a:t>thoại</a:t>
            </a:r>
            <a:r>
              <a:rPr lang="en-US" sz="2200" dirty="0">
                <a:latin typeface="Arial"/>
                <a:cs typeface="Arial"/>
              </a:rPr>
              <a:t>, </a:t>
            </a:r>
            <a:r>
              <a:rPr lang="en-US" sz="2200" dirty="0" err="1">
                <a:latin typeface="Arial"/>
                <a:cs typeface="Arial"/>
              </a:rPr>
              <a:t>mỗi</a:t>
            </a:r>
            <a:r>
              <a:rPr lang="en-US" sz="2200" dirty="0">
                <a:latin typeface="Arial"/>
                <a:cs typeface="Arial"/>
              </a:rPr>
              <a:t> </a:t>
            </a:r>
            <a:r>
              <a:rPr lang="en-US" sz="2200" dirty="0" err="1">
                <a:latin typeface="Arial"/>
                <a:cs typeface="Arial"/>
              </a:rPr>
              <a:t>kênh</a:t>
            </a:r>
            <a:r>
              <a:rPr lang="en-US" sz="2200" dirty="0">
                <a:latin typeface="Arial"/>
                <a:cs typeface="Arial"/>
              </a:rPr>
              <a:t> </a:t>
            </a:r>
            <a:r>
              <a:rPr lang="en-US" sz="2200" dirty="0" err="1">
                <a:latin typeface="Arial"/>
                <a:cs typeface="Arial"/>
              </a:rPr>
              <a:t>nằm</a:t>
            </a:r>
            <a:r>
              <a:rPr lang="en-US" sz="2200" dirty="0">
                <a:latin typeface="Arial"/>
                <a:cs typeface="Arial"/>
              </a:rPr>
              <a:t> </a:t>
            </a:r>
            <a:r>
              <a:rPr lang="en-US" sz="2200" dirty="0" err="1">
                <a:latin typeface="Arial"/>
                <a:cs typeface="Arial"/>
              </a:rPr>
              <a:t>trong</a:t>
            </a:r>
            <a:r>
              <a:rPr lang="en-US" sz="2200" dirty="0">
                <a:latin typeface="Arial"/>
                <a:cs typeface="Arial"/>
              </a:rPr>
              <a:t> </a:t>
            </a:r>
            <a:r>
              <a:rPr lang="en-US" sz="2200" dirty="0" err="1">
                <a:latin typeface="Arial"/>
                <a:cs typeface="Arial"/>
              </a:rPr>
              <a:t>dải</a:t>
            </a:r>
            <a:r>
              <a:rPr lang="en-US" sz="2200" dirty="0">
                <a:latin typeface="Arial"/>
                <a:cs typeface="Arial"/>
              </a:rPr>
              <a:t> </a:t>
            </a:r>
            <a:r>
              <a:rPr lang="en-US" sz="2200" dirty="0" err="1">
                <a:latin typeface="Arial"/>
                <a:cs typeface="Arial"/>
              </a:rPr>
              <a:t>tần</a:t>
            </a:r>
            <a:r>
              <a:rPr lang="en-US" sz="2200" dirty="0">
                <a:latin typeface="Arial"/>
                <a:cs typeface="Arial"/>
              </a:rPr>
              <a:t> </a:t>
            </a:r>
            <a:r>
              <a:rPr lang="en-US" sz="2200" dirty="0" err="1">
                <a:latin typeface="Arial"/>
                <a:cs typeface="Arial"/>
              </a:rPr>
              <a:t>số</a:t>
            </a:r>
            <a:r>
              <a:rPr lang="en-US" sz="2200" dirty="0">
                <a:latin typeface="Arial"/>
                <a:cs typeface="Arial"/>
              </a:rPr>
              <a:t> </a:t>
            </a:r>
            <a:r>
              <a:rPr lang="en-US" sz="2200" dirty="0" err="1">
                <a:latin typeface="Arial"/>
                <a:cs typeface="Arial"/>
              </a:rPr>
              <a:t>từ</a:t>
            </a:r>
            <a:r>
              <a:rPr lang="en-US" sz="2200" dirty="0">
                <a:latin typeface="Arial"/>
                <a:cs typeface="Arial"/>
              </a:rPr>
              <a:t> </a:t>
            </a:r>
            <a:r>
              <a:rPr lang="en-US" sz="2200" b="1" dirty="0">
                <a:latin typeface="Arial"/>
                <a:cs typeface="Arial"/>
              </a:rPr>
              <a:t>300Hz</a:t>
            </a:r>
            <a:r>
              <a:rPr lang="en-US" sz="2200" dirty="0">
                <a:latin typeface="Arial"/>
                <a:cs typeface="Arial"/>
              </a:rPr>
              <a:t> </a:t>
            </a:r>
            <a:r>
              <a:rPr lang="en-US" sz="2200" dirty="0" err="1">
                <a:latin typeface="Arial"/>
                <a:cs typeface="Arial"/>
              </a:rPr>
              <a:t>đến</a:t>
            </a:r>
            <a:r>
              <a:rPr lang="en-US" sz="2200" dirty="0">
                <a:latin typeface="Arial"/>
                <a:cs typeface="Arial"/>
              </a:rPr>
              <a:t> </a:t>
            </a:r>
            <a:r>
              <a:rPr lang="en-US" sz="2200" b="1" dirty="0">
                <a:latin typeface="Arial"/>
                <a:cs typeface="Arial"/>
              </a:rPr>
              <a:t>3400Hz</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FDM </a:t>
            </a:r>
            <a:r>
              <a:rPr lang="en-US" sz="2200" dirty="0" err="1">
                <a:latin typeface="Arial"/>
                <a:cs typeface="Arial"/>
              </a:rPr>
              <a:t>được</a:t>
            </a:r>
            <a:r>
              <a:rPr lang="en-US" sz="2200" dirty="0">
                <a:latin typeface="Arial"/>
                <a:cs typeface="Arial"/>
              </a:rPr>
              <a:t> </a:t>
            </a:r>
            <a:r>
              <a:rPr lang="en-US" sz="2200" dirty="0" err="1">
                <a:latin typeface="Arial"/>
                <a:cs typeface="Arial"/>
              </a:rPr>
              <a:t>tạo</a:t>
            </a:r>
            <a:r>
              <a:rPr lang="en-US" sz="2200" dirty="0">
                <a:latin typeface="Arial"/>
                <a:cs typeface="Arial"/>
              </a:rPr>
              <a:t> </a:t>
            </a:r>
            <a:r>
              <a:rPr lang="en-US" sz="2200" dirty="0" err="1">
                <a:latin typeface="Arial"/>
                <a:cs typeface="Arial"/>
              </a:rPr>
              <a:t>thành</a:t>
            </a:r>
            <a:r>
              <a:rPr lang="en-US" sz="2200" dirty="0">
                <a:latin typeface="Arial"/>
                <a:cs typeface="Arial"/>
              </a:rPr>
              <a:t> </a:t>
            </a:r>
            <a:r>
              <a:rPr lang="en-US" sz="2200" dirty="0" err="1">
                <a:latin typeface="Arial"/>
                <a:cs typeface="Arial"/>
              </a:rPr>
              <a:t>từ</a:t>
            </a:r>
            <a:r>
              <a:rPr lang="en-US" sz="2200" dirty="0">
                <a:latin typeface="Arial"/>
                <a:cs typeface="Arial"/>
              </a:rPr>
              <a:t> </a:t>
            </a:r>
            <a:r>
              <a:rPr lang="en-US" sz="2200" dirty="0" err="1">
                <a:latin typeface="Arial"/>
                <a:cs typeface="Arial"/>
              </a:rPr>
              <a:t>các</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điều</a:t>
            </a:r>
            <a:r>
              <a:rPr lang="en-US" sz="2200" dirty="0">
                <a:latin typeface="Arial"/>
                <a:cs typeface="Arial"/>
              </a:rPr>
              <a:t> </a:t>
            </a:r>
            <a:r>
              <a:rPr lang="en-US" sz="2200" dirty="0" err="1">
                <a:latin typeface="Arial"/>
                <a:cs typeface="Arial"/>
              </a:rPr>
              <a:t>chế</a:t>
            </a:r>
            <a:r>
              <a:rPr lang="en-US" sz="2200" dirty="0">
                <a:latin typeface="Arial"/>
                <a:cs typeface="Arial"/>
              </a:rPr>
              <a:t> SSB </a:t>
            </a:r>
            <a:r>
              <a:rPr lang="en-US" sz="2200" b="1" dirty="0" err="1">
                <a:latin typeface="Arial"/>
                <a:cs typeface="Arial"/>
              </a:rPr>
              <a:t>biên</a:t>
            </a:r>
            <a:r>
              <a:rPr lang="en-US" sz="2200" b="1" dirty="0">
                <a:latin typeface="Arial"/>
                <a:cs typeface="Arial"/>
              </a:rPr>
              <a:t> </a:t>
            </a:r>
            <a:r>
              <a:rPr lang="en-US" sz="2200" b="1" dirty="0" err="1">
                <a:latin typeface="Arial"/>
                <a:cs typeface="Arial"/>
              </a:rPr>
              <a:t>trên</a:t>
            </a:r>
            <a:r>
              <a:rPr lang="en-US" sz="2200" dirty="0">
                <a:latin typeface="Arial"/>
                <a:cs typeface="Arial"/>
              </a:rPr>
              <a:t> </a:t>
            </a:r>
            <a:r>
              <a:rPr lang="en-US" sz="2200" dirty="0" err="1">
                <a:latin typeface="Arial"/>
                <a:cs typeface="Arial"/>
              </a:rPr>
              <a:t>và</a:t>
            </a:r>
            <a:r>
              <a:rPr lang="en-US" sz="2200" dirty="0">
                <a:latin typeface="Arial"/>
                <a:cs typeface="Arial"/>
              </a:rPr>
              <a:t> </a:t>
            </a:r>
            <a:r>
              <a:rPr lang="en-US" sz="2200" dirty="0" err="1">
                <a:latin typeface="Arial"/>
                <a:cs typeface="Arial"/>
              </a:rPr>
              <a:t>nằm</a:t>
            </a:r>
            <a:r>
              <a:rPr lang="en-US" sz="2200" dirty="0">
                <a:latin typeface="Arial"/>
                <a:cs typeface="Arial"/>
              </a:rPr>
              <a:t> </a:t>
            </a:r>
            <a:r>
              <a:rPr lang="en-US" sz="2200" dirty="0" err="1">
                <a:latin typeface="Arial"/>
                <a:cs typeface="Arial"/>
              </a:rPr>
              <a:t>trong</a:t>
            </a:r>
            <a:r>
              <a:rPr lang="en-US" sz="2200" dirty="0">
                <a:latin typeface="Arial"/>
                <a:cs typeface="Arial"/>
              </a:rPr>
              <a:t> </a:t>
            </a:r>
            <a:r>
              <a:rPr lang="en-US" sz="2200" dirty="0" err="1">
                <a:latin typeface="Arial"/>
                <a:cs typeface="Arial"/>
              </a:rPr>
              <a:t>dải</a:t>
            </a:r>
            <a:r>
              <a:rPr lang="en-US" sz="2200" dirty="0">
                <a:latin typeface="Arial"/>
                <a:cs typeface="Arial"/>
              </a:rPr>
              <a:t> </a:t>
            </a:r>
            <a:r>
              <a:rPr lang="en-US" sz="2200" dirty="0" err="1">
                <a:latin typeface="Arial"/>
                <a:cs typeface="Arial"/>
              </a:rPr>
              <a:t>tần</a:t>
            </a:r>
            <a:r>
              <a:rPr lang="en-US" sz="2200" dirty="0">
                <a:latin typeface="Arial"/>
                <a:cs typeface="Arial"/>
              </a:rPr>
              <a:t> </a:t>
            </a:r>
            <a:r>
              <a:rPr lang="en-US" sz="2200" dirty="0" err="1">
                <a:latin typeface="Arial"/>
                <a:cs typeface="Arial"/>
              </a:rPr>
              <a:t>từ</a:t>
            </a:r>
            <a:r>
              <a:rPr lang="en-US" sz="2200" dirty="0">
                <a:latin typeface="Arial"/>
                <a:cs typeface="Arial"/>
              </a:rPr>
              <a:t> </a:t>
            </a:r>
            <a:r>
              <a:rPr lang="en-US" sz="2200" b="1" dirty="0">
                <a:latin typeface="Arial"/>
                <a:cs typeface="Arial"/>
              </a:rPr>
              <a:t>30kHz</a:t>
            </a:r>
            <a:r>
              <a:rPr lang="en-US" sz="2200" dirty="0">
                <a:latin typeface="Arial"/>
                <a:cs typeface="Arial"/>
              </a:rPr>
              <a:t> </a:t>
            </a:r>
            <a:r>
              <a:rPr lang="en-US" sz="2200" dirty="0" err="1">
                <a:latin typeface="Arial"/>
                <a:cs typeface="Arial"/>
              </a:rPr>
              <a:t>đến</a:t>
            </a:r>
            <a:r>
              <a:rPr lang="en-US" sz="2200" dirty="0">
                <a:latin typeface="Arial"/>
                <a:cs typeface="Arial"/>
              </a:rPr>
              <a:t> </a:t>
            </a:r>
            <a:r>
              <a:rPr lang="en-US" sz="2200" b="1" dirty="0">
                <a:latin typeface="Arial"/>
                <a:cs typeface="Arial"/>
              </a:rPr>
              <a:t>70kHz</a:t>
            </a:r>
            <a:r>
              <a:rPr lang="en-US" sz="2200" dirty="0">
                <a:latin typeface="Arial"/>
                <a:cs typeface="Arial"/>
              </a:rPr>
              <a:t>.</a:t>
            </a:r>
          </a:p>
          <a:p>
            <a:pPr>
              <a:lnSpc>
                <a:spcPct val="150000"/>
              </a:lnSpc>
              <a:spcBef>
                <a:spcPts val="600"/>
              </a:spcBef>
            </a:pPr>
            <a:r>
              <a:rPr lang="en-US" sz="2200" dirty="0">
                <a:latin typeface="Arial"/>
                <a:cs typeface="Arial"/>
              </a:rPr>
              <a:t>a) </a:t>
            </a:r>
            <a:r>
              <a:rPr lang="en-US" sz="2200" dirty="0" err="1">
                <a:latin typeface="Arial"/>
                <a:cs typeface="Arial"/>
              </a:rPr>
              <a:t>Vẽ</a:t>
            </a:r>
            <a:r>
              <a:rPr lang="en-US" sz="2200" dirty="0">
                <a:latin typeface="Arial"/>
                <a:cs typeface="Arial"/>
              </a:rPr>
              <a:t> </a:t>
            </a:r>
            <a:r>
              <a:rPr lang="en-US" sz="2200" dirty="0" err="1">
                <a:latin typeface="Arial"/>
                <a:cs typeface="Arial"/>
              </a:rPr>
              <a:t>phổ</a:t>
            </a:r>
            <a:r>
              <a:rPr lang="en-US" sz="2200" dirty="0">
                <a:latin typeface="Arial"/>
                <a:cs typeface="Arial"/>
              </a:rPr>
              <a:t> </a:t>
            </a:r>
            <a:r>
              <a:rPr lang="en-US" sz="2200" dirty="0" err="1">
                <a:latin typeface="Arial"/>
                <a:cs typeface="Arial"/>
              </a:rPr>
              <a:t>của</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FDM, </a:t>
            </a:r>
            <a:r>
              <a:rPr lang="en-US" sz="2200" dirty="0" err="1">
                <a:latin typeface="Arial"/>
                <a:cs typeface="Arial"/>
              </a:rPr>
              <a:t>trong</a:t>
            </a:r>
            <a:r>
              <a:rPr lang="en-US" sz="2200" dirty="0">
                <a:latin typeface="Arial"/>
                <a:cs typeface="Arial"/>
              </a:rPr>
              <a:t> </a:t>
            </a:r>
            <a:r>
              <a:rPr lang="en-US" sz="2200" dirty="0" err="1">
                <a:latin typeface="Arial"/>
                <a:cs typeface="Arial"/>
              </a:rPr>
              <a:t>đó</a:t>
            </a:r>
            <a:r>
              <a:rPr lang="en-US" sz="2200" dirty="0">
                <a:latin typeface="Arial"/>
                <a:cs typeface="Arial"/>
              </a:rPr>
              <a:t> </a:t>
            </a:r>
            <a:r>
              <a:rPr lang="en-US" sz="2200" dirty="0" err="1">
                <a:latin typeface="Arial"/>
                <a:cs typeface="Arial"/>
              </a:rPr>
              <a:t>ghi</a:t>
            </a:r>
            <a:r>
              <a:rPr lang="en-US" sz="2200" dirty="0">
                <a:latin typeface="Arial"/>
                <a:cs typeface="Arial"/>
              </a:rPr>
              <a:t> </a:t>
            </a:r>
            <a:r>
              <a:rPr lang="en-US" sz="2200" dirty="0" err="1">
                <a:latin typeface="Arial"/>
                <a:cs typeface="Arial"/>
              </a:rPr>
              <a:t>rõ</a:t>
            </a:r>
            <a:r>
              <a:rPr lang="en-US" sz="2200" dirty="0">
                <a:latin typeface="Arial"/>
                <a:cs typeface="Arial"/>
              </a:rPr>
              <a:t> </a:t>
            </a:r>
            <a:r>
              <a:rPr lang="en-US" sz="2200" dirty="0" err="1">
                <a:latin typeface="Arial"/>
                <a:cs typeface="Arial"/>
              </a:rPr>
              <a:t>vị</a:t>
            </a:r>
            <a:r>
              <a:rPr lang="en-US" sz="2200" dirty="0">
                <a:latin typeface="Arial"/>
                <a:cs typeface="Arial"/>
              </a:rPr>
              <a:t> </a:t>
            </a:r>
            <a:r>
              <a:rPr lang="en-US" sz="2200" dirty="0" err="1">
                <a:latin typeface="Arial"/>
                <a:cs typeface="Arial"/>
              </a:rPr>
              <a:t>trí</a:t>
            </a:r>
            <a:r>
              <a:rPr lang="en-US" sz="2200" dirty="0">
                <a:latin typeface="Arial"/>
                <a:cs typeface="Arial"/>
              </a:rPr>
              <a:t> </a:t>
            </a:r>
            <a:r>
              <a:rPr lang="en-US" sz="2200" dirty="0" err="1">
                <a:latin typeface="Arial"/>
                <a:cs typeface="Arial"/>
              </a:rPr>
              <a:t>các</a:t>
            </a:r>
            <a:r>
              <a:rPr lang="en-US" sz="2200" dirty="0">
                <a:latin typeface="Arial"/>
                <a:cs typeface="Arial"/>
              </a:rPr>
              <a:t> </a:t>
            </a:r>
            <a:r>
              <a:rPr lang="en-US" sz="2200" dirty="0" err="1">
                <a:latin typeface="Arial"/>
                <a:cs typeface="Arial"/>
              </a:rPr>
              <a:t>phổ</a:t>
            </a:r>
            <a:r>
              <a:rPr lang="en-US" sz="2200" dirty="0">
                <a:latin typeface="Arial"/>
                <a:cs typeface="Arial"/>
              </a:rPr>
              <a:t> </a:t>
            </a:r>
            <a:r>
              <a:rPr lang="en-US" sz="2200" dirty="0" err="1">
                <a:latin typeface="Arial"/>
                <a:cs typeface="Arial"/>
              </a:rPr>
              <a:t>thành</a:t>
            </a:r>
            <a:r>
              <a:rPr lang="en-US" sz="2200" dirty="0">
                <a:latin typeface="Arial"/>
                <a:cs typeface="Arial"/>
              </a:rPr>
              <a:t> </a:t>
            </a:r>
            <a:r>
              <a:rPr lang="en-US" sz="2200" dirty="0" err="1">
                <a:latin typeface="Arial"/>
                <a:cs typeface="Arial"/>
              </a:rPr>
              <a:t>phần</a:t>
            </a:r>
            <a:r>
              <a:rPr lang="en-US" sz="2200" dirty="0">
                <a:latin typeface="Arial"/>
                <a:cs typeface="Arial"/>
              </a:rPr>
              <a:t> </a:t>
            </a:r>
            <a:r>
              <a:rPr lang="en-US" sz="2200" dirty="0" err="1">
                <a:latin typeface="Arial"/>
                <a:cs typeface="Arial"/>
              </a:rPr>
              <a:t>và</a:t>
            </a:r>
            <a:r>
              <a:rPr lang="en-US" sz="2200" dirty="0">
                <a:latin typeface="Arial"/>
                <a:cs typeface="Arial"/>
              </a:rPr>
              <a:t> </a:t>
            </a:r>
            <a:r>
              <a:rPr lang="en-US" sz="2200" dirty="0" err="1">
                <a:latin typeface="Arial"/>
                <a:cs typeface="Arial"/>
              </a:rPr>
              <a:t>băng</a:t>
            </a:r>
            <a:r>
              <a:rPr lang="en-US" sz="2200" dirty="0">
                <a:latin typeface="Arial"/>
                <a:cs typeface="Arial"/>
              </a:rPr>
              <a:t> </a:t>
            </a:r>
            <a:r>
              <a:rPr lang="en-US" sz="2200" dirty="0" err="1">
                <a:latin typeface="Arial"/>
                <a:cs typeface="Arial"/>
              </a:rPr>
              <a:t>thông</a:t>
            </a:r>
            <a:r>
              <a:rPr lang="en-US" sz="2200" dirty="0">
                <a:latin typeface="Arial"/>
                <a:cs typeface="Arial"/>
              </a:rPr>
              <a:t> </a:t>
            </a:r>
            <a:r>
              <a:rPr lang="en-US" sz="2200" dirty="0" err="1">
                <a:latin typeface="Arial"/>
                <a:cs typeface="Arial"/>
              </a:rPr>
              <a:t>bảo</a:t>
            </a:r>
            <a:r>
              <a:rPr lang="en-US" sz="2200" dirty="0">
                <a:latin typeface="Arial"/>
                <a:cs typeface="Arial"/>
              </a:rPr>
              <a:t> </a:t>
            </a:r>
            <a:r>
              <a:rPr lang="en-US" sz="2200" dirty="0" err="1">
                <a:latin typeface="Arial"/>
                <a:cs typeface="Arial"/>
              </a:rPr>
              <a:t>vệ</a:t>
            </a:r>
            <a:r>
              <a:rPr lang="en-US" sz="2200" dirty="0">
                <a:latin typeface="Arial"/>
                <a:cs typeface="Arial"/>
              </a:rPr>
              <a:t>.</a:t>
            </a:r>
          </a:p>
          <a:p>
            <a:pPr>
              <a:lnSpc>
                <a:spcPct val="150000"/>
              </a:lnSpc>
              <a:spcBef>
                <a:spcPts val="600"/>
              </a:spcBef>
            </a:pPr>
            <a:r>
              <a:rPr lang="en-US" sz="2200" dirty="0">
                <a:latin typeface="Arial"/>
                <a:cs typeface="Arial"/>
              </a:rPr>
              <a:t>b) </a:t>
            </a:r>
            <a:r>
              <a:rPr lang="en-US" sz="2200" dirty="0" err="1">
                <a:latin typeface="Arial"/>
                <a:cs typeface="Arial"/>
              </a:rPr>
              <a:t>Vẽ</a:t>
            </a:r>
            <a:r>
              <a:rPr lang="en-US" sz="2200" dirty="0">
                <a:latin typeface="Arial"/>
                <a:cs typeface="Arial"/>
              </a:rPr>
              <a:t> </a:t>
            </a:r>
            <a:r>
              <a:rPr lang="en-US" sz="2200" dirty="0" err="1">
                <a:latin typeface="Arial"/>
                <a:cs typeface="Arial"/>
              </a:rPr>
              <a:t>sơ</a:t>
            </a:r>
            <a:r>
              <a:rPr lang="en-US" sz="2200" dirty="0">
                <a:latin typeface="Arial"/>
                <a:cs typeface="Arial"/>
              </a:rPr>
              <a:t> </a:t>
            </a:r>
            <a:r>
              <a:rPr lang="en-US" sz="2200" dirty="0" err="1">
                <a:latin typeface="Arial"/>
                <a:cs typeface="Arial"/>
              </a:rPr>
              <a:t>đồ</a:t>
            </a:r>
            <a:r>
              <a:rPr lang="en-US" sz="2200" dirty="0">
                <a:latin typeface="Arial"/>
                <a:cs typeface="Arial"/>
              </a:rPr>
              <a:t> </a:t>
            </a:r>
            <a:r>
              <a:rPr lang="en-US" sz="2200" dirty="0" err="1">
                <a:latin typeface="Arial"/>
                <a:cs typeface="Arial"/>
              </a:rPr>
              <a:t>khối</a:t>
            </a:r>
            <a:r>
              <a:rPr lang="en-US" sz="2200" dirty="0">
                <a:latin typeface="Arial"/>
                <a:cs typeface="Arial"/>
              </a:rPr>
              <a:t> </a:t>
            </a:r>
            <a:r>
              <a:rPr lang="en-US" sz="2200" dirty="0" err="1">
                <a:latin typeface="Arial"/>
                <a:cs typeface="Arial"/>
              </a:rPr>
              <a:t>phát</a:t>
            </a:r>
            <a:r>
              <a:rPr lang="en-US" sz="2200" dirty="0">
                <a:latin typeface="Arial"/>
                <a:cs typeface="Arial"/>
              </a:rPr>
              <a:t> </a:t>
            </a:r>
            <a:r>
              <a:rPr lang="en-US" sz="2200" dirty="0" err="1">
                <a:latin typeface="Arial"/>
                <a:cs typeface="Arial"/>
              </a:rPr>
              <a:t>của</a:t>
            </a:r>
            <a:r>
              <a:rPr lang="en-US" sz="2200" dirty="0">
                <a:latin typeface="Arial"/>
                <a:cs typeface="Arial"/>
              </a:rPr>
              <a:t> </a:t>
            </a:r>
            <a:r>
              <a:rPr lang="en-US" sz="2200" dirty="0" err="1">
                <a:latin typeface="Arial"/>
                <a:cs typeface="Arial"/>
              </a:rPr>
              <a:t>hệ</a:t>
            </a:r>
            <a:r>
              <a:rPr lang="en-US" sz="2200" dirty="0">
                <a:latin typeface="Arial"/>
                <a:cs typeface="Arial"/>
              </a:rPr>
              <a:t> </a:t>
            </a:r>
            <a:r>
              <a:rPr lang="en-US" sz="2200" dirty="0" err="1">
                <a:latin typeface="Arial"/>
                <a:cs typeface="Arial"/>
              </a:rPr>
              <a:t>thống</a:t>
            </a:r>
            <a:r>
              <a:rPr lang="en-US" sz="2200" dirty="0">
                <a:latin typeface="Arial"/>
                <a:cs typeface="Arial"/>
              </a:rPr>
              <a:t> FDM </a:t>
            </a:r>
            <a:r>
              <a:rPr lang="en-US" sz="2200" dirty="0" err="1">
                <a:latin typeface="Arial"/>
                <a:cs typeface="Arial"/>
              </a:rPr>
              <a:t>và</a:t>
            </a:r>
            <a:r>
              <a:rPr lang="en-US" sz="2200" dirty="0">
                <a:latin typeface="Arial"/>
                <a:cs typeface="Arial"/>
              </a:rPr>
              <a:t> </a:t>
            </a:r>
            <a:r>
              <a:rPr lang="en-US" sz="2200" dirty="0" err="1">
                <a:latin typeface="Arial"/>
                <a:cs typeface="Arial"/>
              </a:rPr>
              <a:t>xác</a:t>
            </a:r>
            <a:r>
              <a:rPr lang="en-US" sz="2200" dirty="0">
                <a:latin typeface="Arial"/>
                <a:cs typeface="Arial"/>
              </a:rPr>
              <a:t> </a:t>
            </a:r>
            <a:r>
              <a:rPr lang="en-US" sz="2200" dirty="0" err="1">
                <a:latin typeface="Arial"/>
                <a:cs typeface="Arial"/>
              </a:rPr>
              <a:t>định</a:t>
            </a:r>
            <a:r>
              <a:rPr lang="en-US" sz="2200" dirty="0">
                <a:latin typeface="Arial"/>
                <a:cs typeface="Arial"/>
              </a:rPr>
              <a:t> </a:t>
            </a:r>
            <a:r>
              <a:rPr lang="en-US" sz="2200" dirty="0" err="1">
                <a:latin typeface="Arial"/>
                <a:cs typeface="Arial"/>
              </a:rPr>
              <a:t>rõ</a:t>
            </a:r>
            <a:r>
              <a:rPr lang="en-US" sz="2200" dirty="0">
                <a:latin typeface="Arial"/>
                <a:cs typeface="Arial"/>
              </a:rPr>
              <a:t> </a:t>
            </a:r>
            <a:r>
              <a:rPr lang="en-US" sz="2200" dirty="0" err="1">
                <a:latin typeface="Arial"/>
                <a:cs typeface="Arial"/>
              </a:rPr>
              <a:t>các</a:t>
            </a:r>
            <a:r>
              <a:rPr lang="en-US" sz="2200" dirty="0">
                <a:latin typeface="Arial"/>
                <a:cs typeface="Arial"/>
              </a:rPr>
              <a:t> </a:t>
            </a:r>
            <a:r>
              <a:rPr lang="en-US" sz="2200" dirty="0" err="1">
                <a:latin typeface="Arial"/>
                <a:cs typeface="Arial"/>
              </a:rPr>
              <a:t>thông</a:t>
            </a:r>
            <a:r>
              <a:rPr lang="en-US" sz="2200" dirty="0">
                <a:latin typeface="Arial"/>
                <a:cs typeface="Arial"/>
              </a:rPr>
              <a:t> </a:t>
            </a:r>
            <a:r>
              <a:rPr lang="en-US" sz="2200" dirty="0" err="1">
                <a:latin typeface="Arial"/>
                <a:cs typeface="Arial"/>
              </a:rPr>
              <a:t>số</a:t>
            </a:r>
            <a:r>
              <a:rPr lang="en-US" sz="2200" dirty="0">
                <a:latin typeface="Arial"/>
                <a:cs typeface="Arial"/>
              </a:rPr>
              <a:t> </a:t>
            </a:r>
            <a:r>
              <a:rPr lang="en-US" sz="2200" dirty="0" err="1">
                <a:latin typeface="Arial"/>
                <a:cs typeface="Arial"/>
              </a:rPr>
              <a:t>của</a:t>
            </a:r>
            <a:r>
              <a:rPr lang="en-US" sz="2200" dirty="0">
                <a:latin typeface="Arial"/>
                <a:cs typeface="Arial"/>
              </a:rPr>
              <a:t> </a:t>
            </a:r>
            <a:r>
              <a:rPr lang="en-US" sz="2200" dirty="0" err="1">
                <a:latin typeface="Arial"/>
                <a:cs typeface="Arial"/>
              </a:rPr>
              <a:t>các</a:t>
            </a:r>
            <a:r>
              <a:rPr lang="en-US" sz="2200" dirty="0">
                <a:latin typeface="Arial"/>
                <a:cs typeface="Arial"/>
              </a:rPr>
              <a:t> </a:t>
            </a:r>
            <a:r>
              <a:rPr lang="en-US" sz="2200" dirty="0" err="1">
                <a:latin typeface="Arial"/>
                <a:cs typeface="Arial"/>
              </a:rPr>
              <a:t>khối</a:t>
            </a:r>
            <a:r>
              <a:rPr lang="en-US" sz="2200" dirty="0">
                <a:latin typeface="Arial"/>
                <a:cs typeface="Arial"/>
              </a:rPr>
              <a:t>.</a:t>
            </a:r>
          </a:p>
          <a:p>
            <a:pPr>
              <a:lnSpc>
                <a:spcPct val="150000"/>
              </a:lnSpc>
              <a:spcBef>
                <a:spcPts val="600"/>
              </a:spcBef>
            </a:pPr>
            <a:r>
              <a:rPr lang="en-US" sz="2200" b="1" dirty="0">
                <a:solidFill>
                  <a:srgbClr val="0000FF"/>
                </a:solidFill>
                <a:latin typeface="Arial"/>
                <a:cs typeface="Arial"/>
              </a:rPr>
              <a:t>c) </a:t>
            </a:r>
            <a:r>
              <a:rPr lang="en-US" sz="2200" dirty="0" err="1">
                <a:solidFill>
                  <a:srgbClr val="0000FF"/>
                </a:solidFill>
                <a:latin typeface="Arial"/>
                <a:cs typeface="Arial"/>
              </a:rPr>
              <a:t>Đổi</a:t>
            </a:r>
            <a:r>
              <a:rPr lang="en-US" sz="2200" dirty="0">
                <a:solidFill>
                  <a:srgbClr val="0000FF"/>
                </a:solidFill>
                <a:latin typeface="Arial"/>
                <a:cs typeface="Arial"/>
              </a:rPr>
              <a:t> </a:t>
            </a:r>
            <a:r>
              <a:rPr lang="en-US" sz="2200" dirty="0" err="1">
                <a:solidFill>
                  <a:srgbClr val="0000FF"/>
                </a:solidFill>
                <a:latin typeface="Arial"/>
                <a:cs typeface="Arial"/>
              </a:rPr>
              <a:t>từ</a:t>
            </a:r>
            <a:r>
              <a:rPr lang="en-US" sz="2200" dirty="0">
                <a:solidFill>
                  <a:srgbClr val="0000FF"/>
                </a:solidFill>
                <a:latin typeface="Arial"/>
                <a:cs typeface="Arial"/>
              </a:rPr>
              <a:t> SSB </a:t>
            </a:r>
            <a:r>
              <a:rPr lang="en-US" sz="2200" dirty="0" err="1">
                <a:solidFill>
                  <a:srgbClr val="0000FF"/>
                </a:solidFill>
                <a:latin typeface="Arial"/>
                <a:cs typeface="Arial"/>
              </a:rPr>
              <a:t>biên</a:t>
            </a:r>
            <a:r>
              <a:rPr lang="en-US" sz="2200" dirty="0">
                <a:solidFill>
                  <a:srgbClr val="0000FF"/>
                </a:solidFill>
                <a:latin typeface="Arial"/>
                <a:cs typeface="Arial"/>
              </a:rPr>
              <a:t> </a:t>
            </a:r>
            <a:r>
              <a:rPr lang="en-US" sz="2200" dirty="0" err="1">
                <a:solidFill>
                  <a:srgbClr val="0000FF"/>
                </a:solidFill>
                <a:latin typeface="Arial"/>
                <a:cs typeface="Arial"/>
              </a:rPr>
              <a:t>trên</a:t>
            </a:r>
            <a:r>
              <a:rPr lang="en-US" sz="2200" dirty="0">
                <a:solidFill>
                  <a:srgbClr val="0000FF"/>
                </a:solidFill>
                <a:latin typeface="Arial"/>
                <a:cs typeface="Arial"/>
              </a:rPr>
              <a:t> </a:t>
            </a:r>
            <a:r>
              <a:rPr lang="en-US" sz="2200" dirty="0" err="1">
                <a:solidFill>
                  <a:srgbClr val="0000FF"/>
                </a:solidFill>
                <a:latin typeface="Arial"/>
                <a:cs typeface="Arial"/>
              </a:rPr>
              <a:t>thành</a:t>
            </a:r>
            <a:r>
              <a:rPr lang="en-US" sz="2200" dirty="0">
                <a:solidFill>
                  <a:srgbClr val="0000FF"/>
                </a:solidFill>
                <a:latin typeface="Arial"/>
                <a:cs typeface="Arial"/>
              </a:rPr>
              <a:t> SSB </a:t>
            </a:r>
            <a:r>
              <a:rPr lang="en-US" sz="2200" dirty="0" err="1">
                <a:solidFill>
                  <a:srgbClr val="0000FF"/>
                </a:solidFill>
                <a:latin typeface="Arial"/>
                <a:cs typeface="Arial"/>
              </a:rPr>
              <a:t>biên</a:t>
            </a:r>
            <a:r>
              <a:rPr lang="en-US" sz="2200" dirty="0">
                <a:solidFill>
                  <a:srgbClr val="0000FF"/>
                </a:solidFill>
                <a:latin typeface="Arial"/>
                <a:cs typeface="Arial"/>
              </a:rPr>
              <a:t> </a:t>
            </a:r>
            <a:r>
              <a:rPr lang="en-US" sz="2200" dirty="0" err="1">
                <a:solidFill>
                  <a:srgbClr val="0000FF"/>
                </a:solidFill>
                <a:latin typeface="Arial"/>
                <a:cs typeface="Arial"/>
              </a:rPr>
              <a:t>dưới</a:t>
            </a:r>
            <a:r>
              <a:rPr lang="en-US" sz="2200" dirty="0">
                <a:solidFill>
                  <a:srgbClr val="0000FF"/>
                </a:solidFill>
                <a:latin typeface="Arial"/>
                <a:cs typeface="Arial"/>
              </a:rPr>
              <a:t>, </a:t>
            </a:r>
            <a:r>
              <a:rPr lang="en-US" sz="2200" dirty="0" err="1">
                <a:solidFill>
                  <a:srgbClr val="0000FF"/>
                </a:solidFill>
                <a:latin typeface="Arial"/>
                <a:cs typeface="Arial"/>
              </a:rPr>
              <a:t>vẽ</a:t>
            </a:r>
            <a:r>
              <a:rPr lang="en-US" sz="2200" dirty="0">
                <a:solidFill>
                  <a:srgbClr val="0000FF"/>
                </a:solidFill>
                <a:latin typeface="Arial"/>
                <a:cs typeface="Arial"/>
              </a:rPr>
              <a:t> </a:t>
            </a:r>
            <a:r>
              <a:rPr lang="en-US" sz="2200" dirty="0" err="1">
                <a:solidFill>
                  <a:srgbClr val="0000FF"/>
                </a:solidFill>
                <a:latin typeface="Arial"/>
                <a:cs typeface="Arial"/>
              </a:rPr>
              <a:t>phổ</a:t>
            </a:r>
            <a:r>
              <a:rPr lang="en-US" sz="2200" dirty="0">
                <a:solidFill>
                  <a:srgbClr val="0000FF"/>
                </a:solidFill>
                <a:latin typeface="Arial"/>
                <a:cs typeface="Arial"/>
              </a:rPr>
              <a:t> </a:t>
            </a:r>
            <a:r>
              <a:rPr lang="en-US" sz="2200" dirty="0" err="1">
                <a:solidFill>
                  <a:srgbClr val="0000FF"/>
                </a:solidFill>
                <a:latin typeface="Arial"/>
                <a:cs typeface="Arial"/>
              </a:rPr>
              <a:t>tín</a:t>
            </a:r>
            <a:r>
              <a:rPr lang="en-US" sz="2200" dirty="0">
                <a:solidFill>
                  <a:srgbClr val="0000FF"/>
                </a:solidFill>
                <a:latin typeface="Arial"/>
                <a:cs typeface="Arial"/>
              </a:rPr>
              <a:t> </a:t>
            </a:r>
            <a:r>
              <a:rPr lang="en-US" sz="2200" dirty="0" err="1">
                <a:solidFill>
                  <a:srgbClr val="0000FF"/>
                </a:solidFill>
                <a:latin typeface="Arial"/>
                <a:cs typeface="Arial"/>
              </a:rPr>
              <a:t>hiệu</a:t>
            </a:r>
            <a:r>
              <a:rPr lang="en-US" sz="2200" dirty="0">
                <a:solidFill>
                  <a:srgbClr val="0000FF"/>
                </a:solidFill>
                <a:latin typeface="Arial"/>
                <a:cs typeface="Arial"/>
              </a:rPr>
              <a:t> FDM.</a:t>
            </a:r>
          </a:p>
        </p:txBody>
      </p:sp>
    </p:spTree>
    <p:extLst>
      <p:ext uri="{BB962C8B-B14F-4D97-AF65-F5344CB8AC3E}">
        <p14:creationId xmlns:p14="http://schemas.microsoft.com/office/powerpoint/2010/main" val="3179677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rrowheads="1"/>
          </p:cNvSpPr>
          <p:nvPr>
            <p:ph type="title"/>
          </p:nvPr>
        </p:nvSpPr>
        <p:spPr>
          <a:xfrm>
            <a:off x="381000" y="92075"/>
            <a:ext cx="8385175" cy="822325"/>
          </a:xfrm>
        </p:spPr>
        <p:txBody>
          <a:bodyPr>
            <a:normAutofit/>
          </a:bodyPr>
          <a:lstStyle/>
          <a:p>
            <a:pPr eaLnBrk="1" hangingPunct="1">
              <a:defRPr/>
            </a:pPr>
            <a:r>
              <a:rPr lang="en-US" sz="3200" dirty="0" err="1">
                <a:solidFill>
                  <a:srgbClr val="000000"/>
                </a:solidFill>
                <a:effectLst>
                  <a:outerShdw blurRad="38100" dist="38100" dir="2700000" algn="tl">
                    <a:srgbClr val="DDDDDD"/>
                  </a:outerShdw>
                </a:effectLst>
                <a:latin typeface="Arial" charset="0"/>
                <a:cs typeface="+mj-cs"/>
              </a:rPr>
              <a:t>Phân</a:t>
            </a:r>
            <a:r>
              <a:rPr lang="en-US" sz="3200" dirty="0">
                <a:solidFill>
                  <a:srgbClr val="000000"/>
                </a:solidFill>
                <a:effectLst>
                  <a:outerShdw blurRad="38100" dist="38100" dir="2700000" algn="tl">
                    <a:srgbClr val="DDDDDD"/>
                  </a:outerShdw>
                </a:effectLst>
                <a:latin typeface="Arial" charset="0"/>
                <a:cs typeface="+mj-cs"/>
              </a:rPr>
              <a:t> </a:t>
            </a:r>
            <a:r>
              <a:rPr lang="en-US" sz="3200" dirty="0" err="1">
                <a:solidFill>
                  <a:srgbClr val="000000"/>
                </a:solidFill>
                <a:effectLst>
                  <a:outerShdw blurRad="38100" dist="38100" dir="2700000" algn="tl">
                    <a:srgbClr val="DDDDDD"/>
                  </a:outerShdw>
                </a:effectLst>
                <a:latin typeface="Arial" charset="0"/>
                <a:cs typeface="+mj-cs"/>
              </a:rPr>
              <a:t>loại</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ghép</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kênh</a:t>
            </a:r>
            <a:endParaRPr lang="vi-VN" sz="3200" b="1" dirty="0">
              <a:solidFill>
                <a:srgbClr val="000000"/>
              </a:solidFill>
              <a:effectLst>
                <a:outerShdw blurRad="38100" dist="38100" dir="2700000" algn="tl">
                  <a:srgbClr val="DDDDDD"/>
                </a:outerShdw>
              </a:effectLst>
              <a:latin typeface="Arial" charset="0"/>
              <a:cs typeface="+mj-cs"/>
            </a:endParaRPr>
          </a:p>
        </p:txBody>
      </p:sp>
      <p:sp>
        <p:nvSpPr>
          <p:cNvPr id="252931" name="Rectangle 3"/>
          <p:cNvSpPr>
            <a:spLocks noGrp="1" noRot="1" noChangeArrowheads="1"/>
          </p:cNvSpPr>
          <p:nvPr>
            <p:ph type="body" idx="4294967295"/>
          </p:nvPr>
        </p:nvSpPr>
        <p:spPr>
          <a:xfrm>
            <a:off x="228600" y="1447800"/>
            <a:ext cx="8763000" cy="4572000"/>
          </a:xfrm>
        </p:spPr>
        <p:txBody>
          <a:bodyPr>
            <a:normAutofit/>
          </a:bodyPr>
          <a:lstStyle/>
          <a:p>
            <a:pPr eaLnBrk="1" hangingPunct="1">
              <a:lnSpc>
                <a:spcPct val="150000"/>
              </a:lnSpc>
            </a:pPr>
            <a:r>
              <a:rPr lang="vi-VN" sz="2200" dirty="0">
                <a:solidFill>
                  <a:srgbClr val="000066"/>
                </a:solidFill>
                <a:latin typeface="Arial" charset="0"/>
              </a:rPr>
              <a:t>Ghép kênh phân chia theo tần số (FDM)</a:t>
            </a:r>
          </a:p>
          <a:p>
            <a:pPr eaLnBrk="1" hangingPunct="1">
              <a:lnSpc>
                <a:spcPct val="150000"/>
              </a:lnSpc>
            </a:pPr>
            <a:r>
              <a:rPr lang="vi-VN" sz="2200" dirty="0">
                <a:solidFill>
                  <a:srgbClr val="000066"/>
                </a:solidFill>
                <a:latin typeface="Arial" charset="0"/>
              </a:rPr>
              <a:t>Ghép kênh phân chia theo thời gian (TDM)</a:t>
            </a:r>
          </a:p>
          <a:p>
            <a:pPr eaLnBrk="1" hangingPunct="1">
              <a:lnSpc>
                <a:spcPct val="150000"/>
              </a:lnSpc>
            </a:pPr>
            <a:r>
              <a:rPr lang="vi-VN" sz="2200" dirty="0">
                <a:solidFill>
                  <a:srgbClr val="000066"/>
                </a:solidFill>
                <a:latin typeface="Arial" charset="0"/>
              </a:rPr>
              <a:t>Ghép kênh phân chia theo mã (CDM)</a:t>
            </a:r>
          </a:p>
          <a:p>
            <a:pPr eaLnBrk="1" hangingPunct="1">
              <a:lnSpc>
                <a:spcPct val="150000"/>
              </a:lnSpc>
            </a:pPr>
            <a:r>
              <a:rPr lang="vi-VN" sz="2200" dirty="0">
                <a:solidFill>
                  <a:srgbClr val="000066"/>
                </a:solidFill>
                <a:latin typeface="Arial" charset="0"/>
              </a:rPr>
              <a:t>Ghép kênh phân chia theo không gian (SDM)…</a:t>
            </a:r>
          </a:p>
        </p:txBody>
      </p:sp>
      <p:grpSp>
        <p:nvGrpSpPr>
          <p:cNvPr id="2" name="Group 47"/>
          <p:cNvGrpSpPr>
            <a:grpSpLocks/>
          </p:cNvGrpSpPr>
          <p:nvPr/>
        </p:nvGrpSpPr>
        <p:grpSpPr bwMode="auto">
          <a:xfrm>
            <a:off x="685800" y="4267200"/>
            <a:ext cx="7772400" cy="2133600"/>
            <a:chOff x="576" y="3072"/>
            <a:chExt cx="4608" cy="960"/>
          </a:xfrm>
        </p:grpSpPr>
        <p:sp>
          <p:nvSpPr>
            <p:cNvPr id="27654" name="AutoShape 21"/>
            <p:cNvSpPr>
              <a:spLocks noChangeArrowheads="1"/>
            </p:cNvSpPr>
            <p:nvPr/>
          </p:nvSpPr>
          <p:spPr bwMode="auto">
            <a:xfrm rot="-5400000">
              <a:off x="1296" y="3264"/>
              <a:ext cx="960" cy="57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28575">
              <a:solidFill>
                <a:srgbClr val="FF0000"/>
              </a:solidFill>
              <a:miter lim="800000"/>
              <a:headEnd/>
              <a:tailEnd/>
            </a:ln>
          </p:spPr>
          <p:txBody>
            <a:bodyPr vert="eaVert" wrap="none" anchor="ctr"/>
            <a:lstStyle/>
            <a:p>
              <a:pPr algn="ctr" eaLnBrk="1" hangingPunct="1"/>
              <a:r>
                <a:rPr lang="vi-VN" b="1"/>
                <a:t>MUX</a:t>
              </a:r>
            </a:p>
          </p:txBody>
        </p:sp>
        <p:sp>
          <p:nvSpPr>
            <p:cNvPr id="27655" name="AutoShape 22"/>
            <p:cNvSpPr>
              <a:spLocks noChangeArrowheads="1"/>
            </p:cNvSpPr>
            <p:nvPr/>
          </p:nvSpPr>
          <p:spPr bwMode="auto">
            <a:xfrm rot="5400000">
              <a:off x="3360" y="3264"/>
              <a:ext cx="960" cy="57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28575">
              <a:solidFill>
                <a:srgbClr val="FF0000"/>
              </a:solidFill>
              <a:miter lim="800000"/>
              <a:headEnd/>
              <a:tailEnd/>
            </a:ln>
          </p:spPr>
          <p:txBody>
            <a:bodyPr rot="10800000" vert="eaVert" wrap="none" anchor="ctr"/>
            <a:lstStyle/>
            <a:p>
              <a:pPr algn="ctr" eaLnBrk="1" hangingPunct="1"/>
              <a:r>
                <a:rPr lang="vi-VN" b="1"/>
                <a:t>DeMUX</a:t>
              </a:r>
            </a:p>
          </p:txBody>
        </p:sp>
        <p:sp>
          <p:nvSpPr>
            <p:cNvPr id="27656" name="Line 23"/>
            <p:cNvSpPr>
              <a:spLocks noChangeShapeType="1"/>
            </p:cNvSpPr>
            <p:nvPr/>
          </p:nvSpPr>
          <p:spPr bwMode="auto">
            <a:xfrm>
              <a:off x="2064" y="3552"/>
              <a:ext cx="1488" cy="0"/>
            </a:xfrm>
            <a:prstGeom prst="line">
              <a:avLst/>
            </a:prstGeom>
            <a:noFill/>
            <a:ln w="762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57" name="Line 24"/>
            <p:cNvSpPr>
              <a:spLocks noChangeShapeType="1"/>
            </p:cNvSpPr>
            <p:nvPr/>
          </p:nvSpPr>
          <p:spPr bwMode="auto">
            <a:xfrm>
              <a:off x="1200" y="3120"/>
              <a:ext cx="288"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58" name="Line 25"/>
            <p:cNvSpPr>
              <a:spLocks noChangeShapeType="1"/>
            </p:cNvSpPr>
            <p:nvPr/>
          </p:nvSpPr>
          <p:spPr bwMode="auto">
            <a:xfrm>
              <a:off x="1200" y="3216"/>
              <a:ext cx="288"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59" name="Line 26"/>
            <p:cNvSpPr>
              <a:spLocks noChangeShapeType="1"/>
            </p:cNvSpPr>
            <p:nvPr/>
          </p:nvSpPr>
          <p:spPr bwMode="auto">
            <a:xfrm>
              <a:off x="1200" y="3312"/>
              <a:ext cx="288"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60" name="Line 27"/>
            <p:cNvSpPr>
              <a:spLocks noChangeShapeType="1"/>
            </p:cNvSpPr>
            <p:nvPr/>
          </p:nvSpPr>
          <p:spPr bwMode="auto">
            <a:xfrm>
              <a:off x="1200" y="3408"/>
              <a:ext cx="288"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61" name="Line 28"/>
            <p:cNvSpPr>
              <a:spLocks noChangeShapeType="1"/>
            </p:cNvSpPr>
            <p:nvPr/>
          </p:nvSpPr>
          <p:spPr bwMode="auto">
            <a:xfrm>
              <a:off x="1200" y="3504"/>
              <a:ext cx="288"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62" name="Line 29"/>
            <p:cNvSpPr>
              <a:spLocks noChangeShapeType="1"/>
            </p:cNvSpPr>
            <p:nvPr/>
          </p:nvSpPr>
          <p:spPr bwMode="auto">
            <a:xfrm>
              <a:off x="1200" y="3600"/>
              <a:ext cx="288"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63" name="Line 30"/>
            <p:cNvSpPr>
              <a:spLocks noChangeShapeType="1"/>
            </p:cNvSpPr>
            <p:nvPr/>
          </p:nvSpPr>
          <p:spPr bwMode="auto">
            <a:xfrm>
              <a:off x="1200" y="3696"/>
              <a:ext cx="288"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64" name="Line 31"/>
            <p:cNvSpPr>
              <a:spLocks noChangeShapeType="1"/>
            </p:cNvSpPr>
            <p:nvPr/>
          </p:nvSpPr>
          <p:spPr bwMode="auto">
            <a:xfrm>
              <a:off x="1200" y="3792"/>
              <a:ext cx="288"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65" name="Line 32"/>
            <p:cNvSpPr>
              <a:spLocks noChangeShapeType="1"/>
            </p:cNvSpPr>
            <p:nvPr/>
          </p:nvSpPr>
          <p:spPr bwMode="auto">
            <a:xfrm>
              <a:off x="1200" y="3888"/>
              <a:ext cx="288"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66" name="Line 33"/>
            <p:cNvSpPr>
              <a:spLocks noChangeShapeType="1"/>
            </p:cNvSpPr>
            <p:nvPr/>
          </p:nvSpPr>
          <p:spPr bwMode="auto">
            <a:xfrm>
              <a:off x="1200" y="3984"/>
              <a:ext cx="288"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67" name="Line 34"/>
            <p:cNvSpPr>
              <a:spLocks noChangeShapeType="1"/>
            </p:cNvSpPr>
            <p:nvPr/>
          </p:nvSpPr>
          <p:spPr bwMode="auto">
            <a:xfrm>
              <a:off x="4128" y="3120"/>
              <a:ext cx="288"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68" name="Line 35"/>
            <p:cNvSpPr>
              <a:spLocks noChangeShapeType="1"/>
            </p:cNvSpPr>
            <p:nvPr/>
          </p:nvSpPr>
          <p:spPr bwMode="auto">
            <a:xfrm>
              <a:off x="4128" y="3216"/>
              <a:ext cx="288"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69" name="Line 36"/>
            <p:cNvSpPr>
              <a:spLocks noChangeShapeType="1"/>
            </p:cNvSpPr>
            <p:nvPr/>
          </p:nvSpPr>
          <p:spPr bwMode="auto">
            <a:xfrm>
              <a:off x="4128" y="3312"/>
              <a:ext cx="288"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70" name="Line 37"/>
            <p:cNvSpPr>
              <a:spLocks noChangeShapeType="1"/>
            </p:cNvSpPr>
            <p:nvPr/>
          </p:nvSpPr>
          <p:spPr bwMode="auto">
            <a:xfrm>
              <a:off x="4128" y="3408"/>
              <a:ext cx="288"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71" name="Line 38"/>
            <p:cNvSpPr>
              <a:spLocks noChangeShapeType="1"/>
            </p:cNvSpPr>
            <p:nvPr/>
          </p:nvSpPr>
          <p:spPr bwMode="auto">
            <a:xfrm>
              <a:off x="4128" y="3504"/>
              <a:ext cx="288"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72" name="Line 39"/>
            <p:cNvSpPr>
              <a:spLocks noChangeShapeType="1"/>
            </p:cNvSpPr>
            <p:nvPr/>
          </p:nvSpPr>
          <p:spPr bwMode="auto">
            <a:xfrm>
              <a:off x="4128" y="3600"/>
              <a:ext cx="288"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73" name="Line 40"/>
            <p:cNvSpPr>
              <a:spLocks noChangeShapeType="1"/>
            </p:cNvSpPr>
            <p:nvPr/>
          </p:nvSpPr>
          <p:spPr bwMode="auto">
            <a:xfrm>
              <a:off x="4128" y="3696"/>
              <a:ext cx="288"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74" name="Line 41"/>
            <p:cNvSpPr>
              <a:spLocks noChangeShapeType="1"/>
            </p:cNvSpPr>
            <p:nvPr/>
          </p:nvSpPr>
          <p:spPr bwMode="auto">
            <a:xfrm>
              <a:off x="4128" y="3792"/>
              <a:ext cx="288"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75" name="Line 42"/>
            <p:cNvSpPr>
              <a:spLocks noChangeShapeType="1"/>
            </p:cNvSpPr>
            <p:nvPr/>
          </p:nvSpPr>
          <p:spPr bwMode="auto">
            <a:xfrm>
              <a:off x="4128" y="3888"/>
              <a:ext cx="288"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76" name="Line 43"/>
            <p:cNvSpPr>
              <a:spLocks noChangeShapeType="1"/>
            </p:cNvSpPr>
            <p:nvPr/>
          </p:nvSpPr>
          <p:spPr bwMode="auto">
            <a:xfrm>
              <a:off x="4128" y="3984"/>
              <a:ext cx="288"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77" name="Text Box 44"/>
            <p:cNvSpPr txBox="1">
              <a:spLocks noChangeArrowheads="1"/>
            </p:cNvSpPr>
            <p:nvPr/>
          </p:nvSpPr>
          <p:spPr bwMode="auto">
            <a:xfrm>
              <a:off x="576" y="3408"/>
              <a:ext cx="76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a:t>n inputs</a:t>
              </a:r>
            </a:p>
          </p:txBody>
        </p:sp>
        <p:sp>
          <p:nvSpPr>
            <p:cNvPr id="27678" name="Text Box 45"/>
            <p:cNvSpPr txBox="1">
              <a:spLocks noChangeArrowheads="1"/>
            </p:cNvSpPr>
            <p:nvPr/>
          </p:nvSpPr>
          <p:spPr bwMode="auto">
            <a:xfrm>
              <a:off x="4416" y="3408"/>
              <a:ext cx="76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a:t>n outputs</a:t>
              </a:r>
            </a:p>
          </p:txBody>
        </p:sp>
        <p:sp>
          <p:nvSpPr>
            <p:cNvPr id="27679" name="Text Box 46"/>
            <p:cNvSpPr txBox="1">
              <a:spLocks noChangeArrowheads="1"/>
            </p:cNvSpPr>
            <p:nvPr/>
          </p:nvSpPr>
          <p:spPr bwMode="auto">
            <a:xfrm>
              <a:off x="2208" y="3264"/>
              <a:ext cx="1344"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a:t>1 đường, n kênh</a:t>
              </a:r>
            </a:p>
          </p:txBody>
        </p:sp>
      </p:grpSp>
      <p:sp>
        <p:nvSpPr>
          <p:cNvPr id="252976" name="AutoShape 48"/>
          <p:cNvSpPr>
            <a:spLocks/>
          </p:cNvSpPr>
          <p:nvPr/>
        </p:nvSpPr>
        <p:spPr bwMode="auto">
          <a:xfrm>
            <a:off x="6096000" y="1752600"/>
            <a:ext cx="398463" cy="762000"/>
          </a:xfrm>
          <a:prstGeom prst="rightBrace">
            <a:avLst>
              <a:gd name="adj1" fmla="val 15936"/>
              <a:gd name="adj2" fmla="val 50000"/>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eaLnBrk="1" hangingPunct="1"/>
            <a:endParaRPr lang="en-US"/>
          </a:p>
        </p:txBody>
      </p:sp>
      <p:sp>
        <p:nvSpPr>
          <p:cNvPr id="252977" name="Text Box 49"/>
          <p:cNvSpPr txBox="1">
            <a:spLocks noChangeArrowheads="1"/>
          </p:cNvSpPr>
          <p:nvPr/>
        </p:nvSpPr>
        <p:spPr bwMode="auto">
          <a:xfrm>
            <a:off x="6629400" y="1981200"/>
            <a:ext cx="1295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vi-VN" sz="1800" b="1">
                <a:solidFill>
                  <a:srgbClr val="000066"/>
                </a:solidFill>
              </a:rPr>
              <a:t>phổ biến</a:t>
            </a:r>
          </a:p>
        </p:txBody>
      </p:sp>
    </p:spTree>
    <p:extLst>
      <p:ext uri="{BB962C8B-B14F-4D97-AF65-F5344CB8AC3E}">
        <p14:creationId xmlns:p14="http://schemas.microsoft.com/office/powerpoint/2010/main" val="8106641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2931">
                                            <p:txEl>
                                              <p:pRg st="0" end="0"/>
                                            </p:txEl>
                                          </p:spTgt>
                                        </p:tgtEl>
                                        <p:attrNameLst>
                                          <p:attrName>style.visibility</p:attrName>
                                        </p:attrNameLst>
                                      </p:cBhvr>
                                      <p:to>
                                        <p:strVal val="visible"/>
                                      </p:to>
                                    </p:set>
                                    <p:anim calcmode="lin" valueType="num">
                                      <p:cBhvr additive="base">
                                        <p:cTn id="7" dur="500" fill="hold"/>
                                        <p:tgtEl>
                                          <p:spTgt spid="2529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29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2931">
                                            <p:txEl>
                                              <p:pRg st="1" end="1"/>
                                            </p:txEl>
                                          </p:spTgt>
                                        </p:tgtEl>
                                        <p:attrNameLst>
                                          <p:attrName>style.visibility</p:attrName>
                                        </p:attrNameLst>
                                      </p:cBhvr>
                                      <p:to>
                                        <p:strVal val="visible"/>
                                      </p:to>
                                    </p:set>
                                    <p:anim calcmode="lin" valueType="num">
                                      <p:cBhvr additive="base">
                                        <p:cTn id="13" dur="500" fill="hold"/>
                                        <p:tgtEl>
                                          <p:spTgt spid="2529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29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2931">
                                            <p:txEl>
                                              <p:pRg st="2" end="2"/>
                                            </p:txEl>
                                          </p:spTgt>
                                        </p:tgtEl>
                                        <p:attrNameLst>
                                          <p:attrName>style.visibility</p:attrName>
                                        </p:attrNameLst>
                                      </p:cBhvr>
                                      <p:to>
                                        <p:strVal val="visible"/>
                                      </p:to>
                                    </p:set>
                                    <p:anim calcmode="lin" valueType="num">
                                      <p:cBhvr additive="base">
                                        <p:cTn id="19" dur="500" fill="hold"/>
                                        <p:tgtEl>
                                          <p:spTgt spid="25293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29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2931">
                                            <p:txEl>
                                              <p:pRg st="3" end="3"/>
                                            </p:txEl>
                                          </p:spTgt>
                                        </p:tgtEl>
                                        <p:attrNameLst>
                                          <p:attrName>style.visibility</p:attrName>
                                        </p:attrNameLst>
                                      </p:cBhvr>
                                      <p:to>
                                        <p:strVal val="visible"/>
                                      </p:to>
                                    </p:set>
                                    <p:anim calcmode="lin" valueType="num">
                                      <p:cBhvr additive="base">
                                        <p:cTn id="25" dur="500" fill="hold"/>
                                        <p:tgtEl>
                                          <p:spTgt spid="25293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293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52977"/>
                                        </p:tgtEl>
                                        <p:attrNameLst>
                                          <p:attrName>style.visibility</p:attrName>
                                        </p:attrNameLst>
                                      </p:cBhvr>
                                      <p:to>
                                        <p:strVal val="visible"/>
                                      </p:to>
                                    </p:set>
                                    <p:animEffect transition="in" filter="box(in)">
                                      <p:cBhvr>
                                        <p:cTn id="37" dur="500"/>
                                        <p:tgtEl>
                                          <p:spTgt spid="252977"/>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252976"/>
                                        </p:tgtEl>
                                        <p:attrNameLst>
                                          <p:attrName>style.visibility</p:attrName>
                                        </p:attrNameLst>
                                      </p:cBhvr>
                                      <p:to>
                                        <p:strVal val="visible"/>
                                      </p:to>
                                    </p:set>
                                    <p:animEffect transition="in" filter="box(in)">
                                      <p:cBhvr>
                                        <p:cTn id="40" dur="500"/>
                                        <p:tgtEl>
                                          <p:spTgt spid="252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1" grpId="0" build="p"/>
      <p:bldP spid="252976" grpId="0" animBg="1"/>
      <p:bldP spid="25297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rrowheads="1"/>
          </p:cNvSpPr>
          <p:nvPr>
            <p:ph type="title"/>
          </p:nvPr>
        </p:nvSpPr>
        <p:spPr>
          <a:xfrm>
            <a:off x="381000" y="0"/>
            <a:ext cx="8385175" cy="1050925"/>
          </a:xfrm>
        </p:spPr>
        <p:txBody>
          <a:bodyPr>
            <a:normAutofit/>
          </a:bodyPr>
          <a:lstStyle/>
          <a:p>
            <a:pPr eaLnBrk="1" hangingPunct="1">
              <a:defRPr/>
            </a:pPr>
            <a:r>
              <a:rPr lang="en-US" sz="3200" dirty="0" err="1">
                <a:solidFill>
                  <a:schemeClr val="tx1"/>
                </a:solidFill>
                <a:latin typeface="Arial" charset="0"/>
                <a:cs typeface="+mj-cs"/>
              </a:rPr>
              <a:t>K</a:t>
            </a:r>
            <a:r>
              <a:rPr lang="en-US" sz="3200" b="1" dirty="0" err="1">
                <a:solidFill>
                  <a:schemeClr val="tx1"/>
                </a:solidFill>
                <a:latin typeface="Arial" charset="0"/>
                <a:cs typeface="+mj-cs"/>
              </a:rPr>
              <a:t>ỹ</a:t>
            </a:r>
            <a:r>
              <a:rPr lang="en-US" sz="3200" b="1" dirty="0">
                <a:solidFill>
                  <a:schemeClr val="tx1"/>
                </a:solidFill>
                <a:latin typeface="Arial" charset="0"/>
                <a:cs typeface="+mj-cs"/>
              </a:rPr>
              <a:t> </a:t>
            </a:r>
            <a:r>
              <a:rPr lang="en-US" sz="3200" b="1" dirty="0" err="1">
                <a:solidFill>
                  <a:schemeClr val="tx1"/>
                </a:solidFill>
                <a:latin typeface="Arial" charset="0"/>
                <a:cs typeface="+mj-cs"/>
              </a:rPr>
              <a:t>thuật</a:t>
            </a:r>
            <a:r>
              <a:rPr lang="en-US" sz="3200" b="1" dirty="0">
                <a:solidFill>
                  <a:schemeClr val="tx1"/>
                </a:solidFill>
                <a:latin typeface="Arial" charset="0"/>
                <a:cs typeface="+mj-cs"/>
              </a:rPr>
              <a:t> </a:t>
            </a:r>
            <a:r>
              <a:rPr lang="en-US" sz="3200" b="1" dirty="0" err="1">
                <a:solidFill>
                  <a:schemeClr val="tx1"/>
                </a:solidFill>
                <a:latin typeface="Arial" charset="0"/>
                <a:cs typeface="+mj-cs"/>
              </a:rPr>
              <a:t>ghép</a:t>
            </a:r>
            <a:r>
              <a:rPr lang="en-US" sz="3200" b="1" dirty="0">
                <a:solidFill>
                  <a:schemeClr val="tx1"/>
                </a:solidFill>
                <a:latin typeface="Arial" charset="0"/>
                <a:cs typeface="+mj-cs"/>
              </a:rPr>
              <a:t> </a:t>
            </a:r>
            <a:r>
              <a:rPr lang="en-US" sz="3200" b="1" dirty="0" err="1">
                <a:solidFill>
                  <a:schemeClr val="tx1"/>
                </a:solidFill>
                <a:latin typeface="Arial" charset="0"/>
                <a:cs typeface="+mj-cs"/>
              </a:rPr>
              <a:t>kênh</a:t>
            </a:r>
            <a:r>
              <a:rPr lang="en-US" sz="3200" b="1" dirty="0">
                <a:solidFill>
                  <a:schemeClr val="tx1"/>
                </a:solidFill>
                <a:latin typeface="Arial" charset="0"/>
                <a:cs typeface="+mj-cs"/>
              </a:rPr>
              <a:t> FDM</a:t>
            </a:r>
            <a:endParaRPr lang="vi-VN" sz="3200" b="1" dirty="0">
              <a:solidFill>
                <a:schemeClr val="tx1"/>
              </a:solidFill>
              <a:latin typeface="Arial" charset="0"/>
              <a:cs typeface="+mj-cs"/>
            </a:endParaRPr>
          </a:p>
        </p:txBody>
      </p:sp>
      <p:sp>
        <p:nvSpPr>
          <p:cNvPr id="258051" name="Rectangle 3"/>
          <p:cNvSpPr>
            <a:spLocks noGrp="1" noRot="1" noChangeArrowheads="1"/>
          </p:cNvSpPr>
          <p:nvPr>
            <p:ph type="body" idx="4294967295"/>
          </p:nvPr>
        </p:nvSpPr>
        <p:spPr>
          <a:xfrm>
            <a:off x="301625" y="1295400"/>
            <a:ext cx="8385175" cy="5410200"/>
          </a:xfrm>
        </p:spPr>
        <p:txBody>
          <a:bodyPr>
            <a:noAutofit/>
          </a:bodyPr>
          <a:lstStyle/>
          <a:p>
            <a:pPr>
              <a:lnSpc>
                <a:spcPct val="140000"/>
              </a:lnSpc>
              <a:spcBef>
                <a:spcPts val="600"/>
              </a:spcBef>
            </a:pPr>
            <a:r>
              <a:rPr lang="en-US" sz="2200" dirty="0">
                <a:solidFill>
                  <a:srgbClr val="000066"/>
                </a:solidFill>
                <a:latin typeface="Arial"/>
                <a:cs typeface="Arial"/>
              </a:rPr>
              <a:t>FDM: </a:t>
            </a:r>
            <a:r>
              <a:rPr lang="vi-VN" sz="2200" dirty="0">
                <a:solidFill>
                  <a:srgbClr val="000066"/>
                </a:solidFill>
                <a:latin typeface="Arial"/>
                <a:cs typeface="Arial"/>
              </a:rPr>
              <a:t>Frequency Division Multiplexing</a:t>
            </a:r>
          </a:p>
          <a:p>
            <a:pPr>
              <a:lnSpc>
                <a:spcPct val="140000"/>
              </a:lnSpc>
              <a:spcBef>
                <a:spcPts val="600"/>
              </a:spcBef>
            </a:pPr>
            <a:r>
              <a:rPr lang="vi-VN" sz="2200" dirty="0">
                <a:solidFill>
                  <a:srgbClr val="000066"/>
                </a:solidFill>
                <a:latin typeface="Arial"/>
                <a:cs typeface="Arial"/>
              </a:rPr>
              <a:t>Kỹ thuật tương tự</a:t>
            </a:r>
          </a:p>
          <a:p>
            <a:pPr>
              <a:lnSpc>
                <a:spcPct val="140000"/>
              </a:lnSpc>
              <a:spcBef>
                <a:spcPts val="600"/>
              </a:spcBef>
            </a:pPr>
            <a:r>
              <a:rPr lang="vi-VN" sz="2200" dirty="0">
                <a:solidFill>
                  <a:srgbClr val="000066"/>
                </a:solidFill>
                <a:latin typeface="Arial"/>
                <a:cs typeface="Arial"/>
              </a:rPr>
              <a:t>Truyền nhiều tín hiệu qua một sóng mang</a:t>
            </a:r>
          </a:p>
          <a:p>
            <a:pPr>
              <a:lnSpc>
                <a:spcPct val="140000"/>
              </a:lnSpc>
              <a:spcBef>
                <a:spcPts val="600"/>
              </a:spcBef>
            </a:pPr>
            <a:r>
              <a:rPr lang="vi-VN" sz="2200" dirty="0">
                <a:solidFill>
                  <a:srgbClr val="000066"/>
                </a:solidFill>
                <a:latin typeface="Arial"/>
                <a:cs typeface="Arial"/>
              </a:rPr>
              <a:t>Phiên bản khác của FDM là WDM (Wavelength Division Multiplexing) dùng trong cáp sợi quang: mỗi tín hiệu truyền trên một bước sóng ánh sáng khác nhau qua cùng một sợi quang chung</a:t>
            </a:r>
          </a:p>
        </p:txBody>
      </p:sp>
    </p:spTree>
    <p:extLst>
      <p:ext uri="{BB962C8B-B14F-4D97-AF65-F5344CB8AC3E}">
        <p14:creationId xmlns:p14="http://schemas.microsoft.com/office/powerpoint/2010/main" val="33576147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58051">
                                            <p:txEl>
                                              <p:pRg st="0" end="0"/>
                                            </p:txEl>
                                          </p:spTgt>
                                        </p:tgtEl>
                                        <p:attrNameLst>
                                          <p:attrName>style.visibility</p:attrName>
                                        </p:attrNameLst>
                                      </p:cBhvr>
                                      <p:to>
                                        <p:strVal val="visible"/>
                                      </p:to>
                                    </p:set>
                                    <p:anim calcmode="lin" valueType="num">
                                      <p:cBhvr additive="base">
                                        <p:cTn id="7" dur="500" fill="hold"/>
                                        <p:tgtEl>
                                          <p:spTgt spid="258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8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8051">
                                            <p:txEl>
                                              <p:pRg st="1" end="1"/>
                                            </p:txEl>
                                          </p:spTgt>
                                        </p:tgtEl>
                                        <p:attrNameLst>
                                          <p:attrName>style.visibility</p:attrName>
                                        </p:attrNameLst>
                                      </p:cBhvr>
                                      <p:to>
                                        <p:strVal val="visible"/>
                                      </p:to>
                                    </p:set>
                                    <p:anim calcmode="lin" valueType="num">
                                      <p:cBhvr additive="base">
                                        <p:cTn id="13" dur="500" fill="hold"/>
                                        <p:tgtEl>
                                          <p:spTgt spid="258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8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8051">
                                            <p:txEl>
                                              <p:pRg st="2" end="2"/>
                                            </p:txEl>
                                          </p:spTgt>
                                        </p:tgtEl>
                                        <p:attrNameLst>
                                          <p:attrName>style.visibility</p:attrName>
                                        </p:attrNameLst>
                                      </p:cBhvr>
                                      <p:to>
                                        <p:strVal val="visible"/>
                                      </p:to>
                                    </p:set>
                                    <p:anim calcmode="lin" valueType="num">
                                      <p:cBhvr additive="base">
                                        <p:cTn id="19" dur="500" fill="hold"/>
                                        <p:tgtEl>
                                          <p:spTgt spid="258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8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8051">
                                            <p:txEl>
                                              <p:pRg st="3" end="3"/>
                                            </p:txEl>
                                          </p:spTgt>
                                        </p:tgtEl>
                                        <p:attrNameLst>
                                          <p:attrName>style.visibility</p:attrName>
                                        </p:attrNameLst>
                                      </p:cBhvr>
                                      <p:to>
                                        <p:strVal val="visible"/>
                                      </p:to>
                                    </p:set>
                                    <p:anim calcmode="lin" valueType="num">
                                      <p:cBhvr additive="base">
                                        <p:cTn id="25" dur="500" fill="hold"/>
                                        <p:tgtEl>
                                          <p:spTgt spid="258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805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rrowheads="1"/>
          </p:cNvSpPr>
          <p:nvPr>
            <p:ph type="title"/>
          </p:nvPr>
        </p:nvSpPr>
        <p:spPr>
          <a:xfrm>
            <a:off x="381000" y="0"/>
            <a:ext cx="8385175" cy="1050925"/>
          </a:xfrm>
        </p:spPr>
        <p:txBody>
          <a:bodyPr>
            <a:normAutofit/>
          </a:bodyPr>
          <a:lstStyle/>
          <a:p>
            <a:pPr eaLnBrk="1" hangingPunct="1">
              <a:defRPr/>
            </a:pPr>
            <a:r>
              <a:rPr lang="en-US" sz="3200" dirty="0" err="1">
                <a:solidFill>
                  <a:schemeClr val="tx1"/>
                </a:solidFill>
                <a:latin typeface="Arial" charset="0"/>
                <a:cs typeface="+mj-cs"/>
              </a:rPr>
              <a:t>K</a:t>
            </a:r>
            <a:r>
              <a:rPr lang="en-US" sz="3200" b="1" dirty="0" err="1">
                <a:solidFill>
                  <a:schemeClr val="tx1"/>
                </a:solidFill>
                <a:latin typeface="Arial" charset="0"/>
                <a:cs typeface="+mj-cs"/>
              </a:rPr>
              <a:t>ỹ</a:t>
            </a:r>
            <a:r>
              <a:rPr lang="en-US" sz="3200" b="1" dirty="0">
                <a:solidFill>
                  <a:schemeClr val="tx1"/>
                </a:solidFill>
                <a:latin typeface="Arial" charset="0"/>
                <a:cs typeface="+mj-cs"/>
              </a:rPr>
              <a:t> </a:t>
            </a:r>
            <a:r>
              <a:rPr lang="en-US" sz="3200" b="1" dirty="0" err="1">
                <a:solidFill>
                  <a:schemeClr val="tx1"/>
                </a:solidFill>
                <a:latin typeface="Arial" charset="0"/>
                <a:cs typeface="+mj-cs"/>
              </a:rPr>
              <a:t>thuật</a:t>
            </a:r>
            <a:r>
              <a:rPr lang="en-US" sz="3200" b="1" dirty="0">
                <a:solidFill>
                  <a:schemeClr val="tx1"/>
                </a:solidFill>
                <a:latin typeface="Arial" charset="0"/>
                <a:cs typeface="+mj-cs"/>
              </a:rPr>
              <a:t> </a:t>
            </a:r>
            <a:r>
              <a:rPr lang="en-US" sz="3200" b="1" dirty="0" err="1">
                <a:solidFill>
                  <a:schemeClr val="tx1"/>
                </a:solidFill>
                <a:latin typeface="Arial" charset="0"/>
                <a:cs typeface="+mj-cs"/>
              </a:rPr>
              <a:t>ghép</a:t>
            </a:r>
            <a:r>
              <a:rPr lang="en-US" sz="3200" b="1" dirty="0">
                <a:solidFill>
                  <a:schemeClr val="tx1"/>
                </a:solidFill>
                <a:latin typeface="Arial" charset="0"/>
                <a:cs typeface="+mj-cs"/>
              </a:rPr>
              <a:t> </a:t>
            </a:r>
            <a:r>
              <a:rPr lang="en-US" sz="3200" b="1" dirty="0" err="1">
                <a:solidFill>
                  <a:schemeClr val="tx1"/>
                </a:solidFill>
                <a:latin typeface="Arial" charset="0"/>
                <a:cs typeface="+mj-cs"/>
              </a:rPr>
              <a:t>kênh</a:t>
            </a:r>
            <a:r>
              <a:rPr lang="en-US" sz="3200" b="1" dirty="0">
                <a:solidFill>
                  <a:schemeClr val="tx1"/>
                </a:solidFill>
                <a:latin typeface="Arial" charset="0"/>
                <a:cs typeface="+mj-cs"/>
              </a:rPr>
              <a:t> TDM</a:t>
            </a:r>
            <a:endParaRPr lang="vi-VN" sz="3200" b="1" dirty="0">
              <a:solidFill>
                <a:schemeClr val="tx1"/>
              </a:solidFill>
              <a:latin typeface="Arial" charset="0"/>
              <a:cs typeface="+mj-cs"/>
            </a:endParaRPr>
          </a:p>
        </p:txBody>
      </p:sp>
      <p:sp>
        <p:nvSpPr>
          <p:cNvPr id="258051" name="Rectangle 3"/>
          <p:cNvSpPr>
            <a:spLocks noGrp="1" noRot="1" noChangeArrowheads="1"/>
          </p:cNvSpPr>
          <p:nvPr>
            <p:ph type="body" idx="4294967295"/>
          </p:nvPr>
        </p:nvSpPr>
        <p:spPr>
          <a:xfrm>
            <a:off x="301625" y="1295400"/>
            <a:ext cx="8385175" cy="5410200"/>
          </a:xfrm>
        </p:spPr>
        <p:txBody>
          <a:bodyPr>
            <a:noAutofit/>
          </a:bodyPr>
          <a:lstStyle/>
          <a:p>
            <a:pPr>
              <a:lnSpc>
                <a:spcPct val="140000"/>
              </a:lnSpc>
              <a:spcBef>
                <a:spcPts val="600"/>
              </a:spcBef>
            </a:pPr>
            <a:r>
              <a:rPr lang="en-US" sz="2200" dirty="0">
                <a:solidFill>
                  <a:srgbClr val="000066"/>
                </a:solidFill>
                <a:latin typeface="Arial"/>
                <a:cs typeface="Arial"/>
              </a:rPr>
              <a:t>TDM: </a:t>
            </a:r>
            <a:r>
              <a:rPr lang="vi-VN" sz="2200" dirty="0">
                <a:solidFill>
                  <a:srgbClr val="000066"/>
                </a:solidFill>
                <a:latin typeface="Arial"/>
                <a:cs typeface="Arial"/>
              </a:rPr>
              <a:t>Time Division Multiplexing</a:t>
            </a:r>
          </a:p>
          <a:p>
            <a:pPr>
              <a:lnSpc>
                <a:spcPct val="140000"/>
              </a:lnSpc>
              <a:spcBef>
                <a:spcPts val="600"/>
              </a:spcBef>
            </a:pPr>
            <a:r>
              <a:rPr lang="vi-VN" sz="2200" dirty="0">
                <a:solidFill>
                  <a:srgbClr val="000066"/>
                </a:solidFill>
                <a:latin typeface="Arial"/>
                <a:cs typeface="Arial"/>
              </a:rPr>
              <a:t>Kỹ thuật số</a:t>
            </a:r>
          </a:p>
          <a:p>
            <a:pPr>
              <a:lnSpc>
                <a:spcPct val="140000"/>
              </a:lnSpc>
              <a:spcBef>
                <a:spcPts val="600"/>
              </a:spcBef>
            </a:pPr>
            <a:r>
              <a:rPr lang="vi-VN" sz="2200" dirty="0">
                <a:solidFill>
                  <a:srgbClr val="000066"/>
                </a:solidFill>
                <a:latin typeface="Arial"/>
                <a:cs typeface="Arial"/>
              </a:rPr>
              <a:t>Hợp nhất các bit hoặc byte từ nhiều tín hiệu thành một tín hiệu chung để truyền qua một kênh chung</a:t>
            </a:r>
          </a:p>
          <a:p>
            <a:pPr>
              <a:lnSpc>
                <a:spcPct val="140000"/>
              </a:lnSpc>
              <a:spcBef>
                <a:spcPts val="600"/>
              </a:spcBef>
            </a:pPr>
            <a:r>
              <a:rPr lang="vi-VN" sz="2200" dirty="0">
                <a:solidFill>
                  <a:srgbClr val="000066"/>
                </a:solidFill>
                <a:latin typeface="Arial"/>
                <a:cs typeface="Arial"/>
              </a:rPr>
              <a:t>Khe thời gian được phân chia cụ thể cho mỗi tín hiệu</a:t>
            </a:r>
          </a:p>
          <a:p>
            <a:pPr>
              <a:lnSpc>
                <a:spcPct val="140000"/>
              </a:lnSpc>
              <a:spcBef>
                <a:spcPts val="600"/>
              </a:spcBef>
            </a:pPr>
            <a:r>
              <a:rPr lang="vi-VN" sz="2200" dirty="0">
                <a:solidFill>
                  <a:srgbClr val="000066"/>
                </a:solidFill>
                <a:latin typeface="Arial"/>
                <a:cs typeface="Arial"/>
              </a:rPr>
              <a:t>Sự chuyển đổi giữa các khe thời gian được đồng bộ giữa bên thu và bên phát.</a:t>
            </a:r>
          </a:p>
        </p:txBody>
      </p:sp>
    </p:spTree>
    <p:extLst>
      <p:ext uri="{BB962C8B-B14F-4D97-AF65-F5344CB8AC3E}">
        <p14:creationId xmlns:p14="http://schemas.microsoft.com/office/powerpoint/2010/main" val="4008862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58051">
                                            <p:txEl>
                                              <p:pRg st="0" end="0"/>
                                            </p:txEl>
                                          </p:spTgt>
                                        </p:tgtEl>
                                        <p:attrNameLst>
                                          <p:attrName>style.visibility</p:attrName>
                                        </p:attrNameLst>
                                      </p:cBhvr>
                                      <p:to>
                                        <p:strVal val="visible"/>
                                      </p:to>
                                    </p:set>
                                    <p:anim calcmode="lin" valueType="num">
                                      <p:cBhvr additive="base">
                                        <p:cTn id="7" dur="500" fill="hold"/>
                                        <p:tgtEl>
                                          <p:spTgt spid="258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8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8051">
                                            <p:txEl>
                                              <p:pRg st="1" end="1"/>
                                            </p:txEl>
                                          </p:spTgt>
                                        </p:tgtEl>
                                        <p:attrNameLst>
                                          <p:attrName>style.visibility</p:attrName>
                                        </p:attrNameLst>
                                      </p:cBhvr>
                                      <p:to>
                                        <p:strVal val="visible"/>
                                      </p:to>
                                    </p:set>
                                    <p:anim calcmode="lin" valueType="num">
                                      <p:cBhvr additive="base">
                                        <p:cTn id="13" dur="500" fill="hold"/>
                                        <p:tgtEl>
                                          <p:spTgt spid="258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8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8051">
                                            <p:txEl>
                                              <p:pRg st="2" end="2"/>
                                            </p:txEl>
                                          </p:spTgt>
                                        </p:tgtEl>
                                        <p:attrNameLst>
                                          <p:attrName>style.visibility</p:attrName>
                                        </p:attrNameLst>
                                      </p:cBhvr>
                                      <p:to>
                                        <p:strVal val="visible"/>
                                      </p:to>
                                    </p:set>
                                    <p:anim calcmode="lin" valueType="num">
                                      <p:cBhvr additive="base">
                                        <p:cTn id="19" dur="500" fill="hold"/>
                                        <p:tgtEl>
                                          <p:spTgt spid="258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8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8051">
                                            <p:txEl>
                                              <p:pRg st="3" end="3"/>
                                            </p:txEl>
                                          </p:spTgt>
                                        </p:tgtEl>
                                        <p:attrNameLst>
                                          <p:attrName>style.visibility</p:attrName>
                                        </p:attrNameLst>
                                      </p:cBhvr>
                                      <p:to>
                                        <p:strVal val="visible"/>
                                      </p:to>
                                    </p:set>
                                    <p:anim calcmode="lin" valueType="num">
                                      <p:cBhvr additive="base">
                                        <p:cTn id="25" dur="500" fill="hold"/>
                                        <p:tgtEl>
                                          <p:spTgt spid="258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8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8051">
                                            <p:txEl>
                                              <p:pRg st="4" end="4"/>
                                            </p:txEl>
                                          </p:spTgt>
                                        </p:tgtEl>
                                        <p:attrNameLst>
                                          <p:attrName>style.visibility</p:attrName>
                                        </p:attrNameLst>
                                      </p:cBhvr>
                                      <p:to>
                                        <p:strVal val="visible"/>
                                      </p:to>
                                    </p:set>
                                    <p:anim calcmode="lin" valueType="num">
                                      <p:cBhvr additive="base">
                                        <p:cTn id="31" dur="500" fill="hold"/>
                                        <p:tgtEl>
                                          <p:spTgt spid="2580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805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DD95983-6AA3-4F6B-98EA-7953A4D4C3D1}" type="slidenum">
              <a:rPr lang="en-US" smtClean="0"/>
              <a:pPr/>
              <a:t>13</a:t>
            </a:fld>
            <a:endParaRPr lang="en-US" dirty="0"/>
          </a:p>
        </p:txBody>
      </p:sp>
      <p:sp>
        <p:nvSpPr>
          <p:cNvPr id="6" name="Title 5"/>
          <p:cNvSpPr>
            <a:spLocks noGrp="1"/>
          </p:cNvSpPr>
          <p:nvPr>
            <p:ph type="title"/>
          </p:nvPr>
        </p:nvSpPr>
        <p:spPr/>
        <p:txBody>
          <a:bodyPr/>
          <a:lstStyle/>
          <a:p>
            <a:r>
              <a:rPr lang="en-US" dirty="0" err="1">
                <a:latin typeface="Arial"/>
                <a:cs typeface="Arial"/>
              </a:rPr>
              <a:t>Nội</a:t>
            </a:r>
            <a:r>
              <a:rPr lang="en-US" dirty="0">
                <a:latin typeface="Arial"/>
                <a:cs typeface="Arial"/>
              </a:rPr>
              <a:t> dung</a:t>
            </a:r>
          </a:p>
        </p:txBody>
      </p:sp>
      <p:sp>
        <p:nvSpPr>
          <p:cNvPr id="7" name="Content Placeholder 6"/>
          <p:cNvSpPr>
            <a:spLocks noGrp="1"/>
          </p:cNvSpPr>
          <p:nvPr>
            <p:ph sz="quarter" idx="1"/>
          </p:nvPr>
        </p:nvSpPr>
        <p:spPr/>
        <p:txBody>
          <a:bodyPr/>
          <a:lstStyle/>
          <a:p>
            <a:pPr marL="457200" indent="-457200">
              <a:lnSpc>
                <a:spcPct val="150000"/>
              </a:lnSpc>
              <a:buSzPct val="100000"/>
              <a:buFont typeface="+mj-lt"/>
              <a:buAutoNum type="arabicPeriod"/>
              <a:defRPr/>
            </a:pPr>
            <a:r>
              <a:rPr lang="en-US" sz="2400" dirty="0" err="1">
                <a:solidFill>
                  <a:schemeClr val="bg1">
                    <a:lumMod val="75000"/>
                  </a:schemeClr>
                </a:solidFill>
                <a:latin typeface="Arial"/>
                <a:cs typeface="Arial"/>
              </a:rPr>
              <a:t>Giới</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thiệu</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kỹ</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thuật</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ghép</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kênh</a:t>
            </a:r>
            <a:endParaRPr lang="en-US" sz="2400" dirty="0">
              <a:solidFill>
                <a:schemeClr val="bg1">
                  <a:lumMod val="75000"/>
                </a:schemeClr>
              </a:solidFill>
              <a:latin typeface="Arial"/>
              <a:cs typeface="Arial"/>
            </a:endParaRPr>
          </a:p>
          <a:p>
            <a:pPr marL="457200" indent="-457200">
              <a:lnSpc>
                <a:spcPct val="150000"/>
              </a:lnSpc>
              <a:buSzPct val="100000"/>
              <a:buFont typeface="+mj-lt"/>
              <a:buAutoNum type="arabicPeriod"/>
              <a:defRPr/>
            </a:pPr>
            <a:r>
              <a:rPr lang="en-US" sz="2400" b="1" dirty="0" err="1">
                <a:solidFill>
                  <a:srgbClr val="0000FF"/>
                </a:solidFill>
                <a:latin typeface="Arial"/>
                <a:cs typeface="Arial"/>
              </a:rPr>
              <a:t>Phân</a:t>
            </a:r>
            <a:r>
              <a:rPr lang="en-US" sz="2400" b="1" dirty="0">
                <a:solidFill>
                  <a:srgbClr val="0000FF"/>
                </a:solidFill>
                <a:latin typeface="Arial"/>
                <a:cs typeface="Arial"/>
              </a:rPr>
              <a:t> </a:t>
            </a:r>
            <a:r>
              <a:rPr lang="en-US" sz="2400" b="1" dirty="0" err="1">
                <a:solidFill>
                  <a:srgbClr val="0000FF"/>
                </a:solidFill>
                <a:latin typeface="Arial"/>
                <a:cs typeface="Arial"/>
              </a:rPr>
              <a:t>biệt</a:t>
            </a:r>
            <a:r>
              <a:rPr lang="en-US" sz="2400" b="1" dirty="0">
                <a:solidFill>
                  <a:srgbClr val="0000FF"/>
                </a:solidFill>
                <a:latin typeface="Arial"/>
                <a:cs typeface="Arial"/>
              </a:rPr>
              <a:t> </a:t>
            </a:r>
            <a:r>
              <a:rPr lang="en-US" sz="2400" b="1" dirty="0" err="1">
                <a:solidFill>
                  <a:srgbClr val="0000FF"/>
                </a:solidFill>
                <a:latin typeface="Arial"/>
                <a:cs typeface="Arial"/>
              </a:rPr>
              <a:t>ghép</a:t>
            </a:r>
            <a:r>
              <a:rPr lang="en-US" sz="2400" b="1" dirty="0">
                <a:solidFill>
                  <a:srgbClr val="0000FF"/>
                </a:solidFill>
                <a:latin typeface="Arial"/>
                <a:cs typeface="Arial"/>
              </a:rPr>
              <a:t> </a:t>
            </a:r>
            <a:r>
              <a:rPr lang="en-US" sz="2400" b="1" dirty="0" err="1">
                <a:solidFill>
                  <a:srgbClr val="0000FF"/>
                </a:solidFill>
                <a:latin typeface="Arial"/>
                <a:cs typeface="Arial"/>
              </a:rPr>
              <a:t>kênh</a:t>
            </a:r>
            <a:r>
              <a:rPr lang="en-US" sz="2400" b="1" dirty="0">
                <a:solidFill>
                  <a:srgbClr val="0000FF"/>
                </a:solidFill>
                <a:latin typeface="Arial"/>
                <a:cs typeface="Arial"/>
              </a:rPr>
              <a:t> </a:t>
            </a:r>
            <a:r>
              <a:rPr lang="en-US" sz="2400" b="1" dirty="0" err="1">
                <a:solidFill>
                  <a:srgbClr val="0000FF"/>
                </a:solidFill>
                <a:latin typeface="Arial"/>
                <a:cs typeface="Arial"/>
              </a:rPr>
              <a:t>và</a:t>
            </a:r>
            <a:r>
              <a:rPr lang="en-US" sz="2400" b="1" dirty="0">
                <a:solidFill>
                  <a:srgbClr val="0000FF"/>
                </a:solidFill>
                <a:latin typeface="Arial"/>
                <a:cs typeface="Arial"/>
              </a:rPr>
              <a:t> </a:t>
            </a:r>
            <a:r>
              <a:rPr lang="en-US" sz="2400" b="1" dirty="0" err="1">
                <a:solidFill>
                  <a:srgbClr val="0000FF"/>
                </a:solidFill>
                <a:latin typeface="Arial"/>
                <a:cs typeface="Arial"/>
              </a:rPr>
              <a:t>đa</a:t>
            </a:r>
            <a:r>
              <a:rPr lang="en-US" sz="2400" b="1" dirty="0">
                <a:solidFill>
                  <a:srgbClr val="0000FF"/>
                </a:solidFill>
                <a:latin typeface="Arial"/>
                <a:cs typeface="Arial"/>
              </a:rPr>
              <a:t> </a:t>
            </a:r>
            <a:r>
              <a:rPr lang="en-US" sz="2400" b="1" dirty="0" err="1">
                <a:solidFill>
                  <a:srgbClr val="0000FF"/>
                </a:solidFill>
                <a:latin typeface="Arial"/>
                <a:cs typeface="Arial"/>
              </a:rPr>
              <a:t>truy</a:t>
            </a:r>
            <a:r>
              <a:rPr lang="en-US" sz="2400" b="1" dirty="0">
                <a:solidFill>
                  <a:srgbClr val="0000FF"/>
                </a:solidFill>
                <a:latin typeface="Arial"/>
                <a:cs typeface="Arial"/>
              </a:rPr>
              <a:t> </a:t>
            </a:r>
            <a:r>
              <a:rPr lang="en-US" sz="2400" b="1" dirty="0" err="1">
                <a:solidFill>
                  <a:srgbClr val="0000FF"/>
                </a:solidFill>
                <a:latin typeface="Arial"/>
                <a:cs typeface="Arial"/>
              </a:rPr>
              <a:t>cập</a:t>
            </a:r>
            <a:endParaRPr lang="en-US" sz="2400" b="1" dirty="0">
              <a:solidFill>
                <a:srgbClr val="0000FF"/>
              </a:solidFill>
              <a:latin typeface="Arial"/>
              <a:cs typeface="Arial"/>
            </a:endParaRPr>
          </a:p>
          <a:p>
            <a:pPr marL="457200" indent="-457200">
              <a:lnSpc>
                <a:spcPct val="150000"/>
              </a:lnSpc>
              <a:buSzPct val="100000"/>
              <a:buFont typeface="+mj-lt"/>
              <a:buAutoNum type="arabicPeriod"/>
              <a:defRPr/>
            </a:pPr>
            <a:r>
              <a:rPr lang="en-US" sz="2400" dirty="0" err="1">
                <a:solidFill>
                  <a:schemeClr val="bg1">
                    <a:lumMod val="75000"/>
                  </a:schemeClr>
                </a:solidFill>
                <a:latin typeface="Arial"/>
                <a:cs typeface="Arial"/>
              </a:rPr>
              <a:t>Kỹ</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thuật</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ghép</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kênh</a:t>
            </a:r>
            <a:r>
              <a:rPr lang="en-US" sz="2400" dirty="0">
                <a:solidFill>
                  <a:schemeClr val="bg1">
                    <a:lumMod val="75000"/>
                  </a:schemeClr>
                </a:solidFill>
                <a:latin typeface="Arial"/>
                <a:cs typeface="Arial"/>
              </a:rPr>
              <a:t> FDM</a:t>
            </a:r>
          </a:p>
          <a:p>
            <a:pPr marL="457200" indent="-457200">
              <a:lnSpc>
                <a:spcPct val="150000"/>
              </a:lnSpc>
              <a:buSzPct val="100000"/>
              <a:buFont typeface="+mj-lt"/>
              <a:buAutoNum type="arabicPeriod"/>
              <a:defRPr/>
            </a:pPr>
            <a:r>
              <a:rPr lang="en-US" sz="2400" dirty="0" err="1">
                <a:solidFill>
                  <a:schemeClr val="bg1">
                    <a:lumMod val="75000"/>
                  </a:schemeClr>
                </a:solidFill>
                <a:latin typeface="Arial"/>
                <a:cs typeface="Arial"/>
              </a:rPr>
              <a:t>Kỹ</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thuật</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ghép</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kênh</a:t>
            </a:r>
            <a:r>
              <a:rPr lang="en-US" sz="2400" dirty="0">
                <a:solidFill>
                  <a:schemeClr val="bg1">
                    <a:lumMod val="75000"/>
                  </a:schemeClr>
                </a:solidFill>
                <a:latin typeface="Arial"/>
                <a:cs typeface="Arial"/>
              </a:rPr>
              <a:t> TDM</a:t>
            </a:r>
          </a:p>
          <a:p>
            <a:pPr marL="457200" indent="-457200">
              <a:lnSpc>
                <a:spcPct val="150000"/>
              </a:lnSpc>
              <a:buSzPct val="100000"/>
              <a:buFont typeface="+mj-lt"/>
              <a:buAutoNum type="arabicPeriod"/>
            </a:pPr>
            <a:endParaRPr lang="en-US" dirty="0"/>
          </a:p>
        </p:txBody>
      </p:sp>
    </p:spTree>
    <p:extLst>
      <p:ext uri="{BB962C8B-B14F-4D97-AF65-F5344CB8AC3E}">
        <p14:creationId xmlns:p14="http://schemas.microsoft.com/office/powerpoint/2010/main" val="1726164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rrowheads="1"/>
          </p:cNvSpPr>
          <p:nvPr>
            <p:ph type="title"/>
          </p:nvPr>
        </p:nvSpPr>
        <p:spPr>
          <a:xfrm>
            <a:off x="381000" y="0"/>
            <a:ext cx="8385175" cy="1050925"/>
          </a:xfrm>
        </p:spPr>
        <p:txBody>
          <a:bodyPr>
            <a:normAutofit/>
          </a:bodyPr>
          <a:lstStyle/>
          <a:p>
            <a:pPr eaLnBrk="1" hangingPunct="1">
              <a:defRPr/>
            </a:pPr>
            <a:r>
              <a:rPr lang="en-US" sz="3200" b="1" dirty="0" err="1">
                <a:solidFill>
                  <a:schemeClr val="tx1"/>
                </a:solidFill>
                <a:latin typeface="Arial" charset="0"/>
                <a:cs typeface="+mj-cs"/>
              </a:rPr>
              <a:t>Kỹ</a:t>
            </a:r>
            <a:r>
              <a:rPr lang="en-US" sz="3200" b="1" dirty="0">
                <a:solidFill>
                  <a:schemeClr val="tx1"/>
                </a:solidFill>
                <a:latin typeface="Arial" charset="0"/>
                <a:cs typeface="+mj-cs"/>
              </a:rPr>
              <a:t> </a:t>
            </a:r>
            <a:r>
              <a:rPr lang="en-US" sz="3200" b="1" dirty="0" err="1">
                <a:solidFill>
                  <a:schemeClr val="tx1"/>
                </a:solidFill>
                <a:latin typeface="Arial" charset="0"/>
                <a:cs typeface="+mj-cs"/>
              </a:rPr>
              <a:t>thuật</a:t>
            </a:r>
            <a:r>
              <a:rPr lang="en-US" sz="3200" b="1" dirty="0">
                <a:solidFill>
                  <a:schemeClr val="tx1"/>
                </a:solidFill>
                <a:latin typeface="Arial" charset="0"/>
                <a:cs typeface="+mj-cs"/>
              </a:rPr>
              <a:t> </a:t>
            </a:r>
            <a:r>
              <a:rPr lang="en-US" sz="3200" b="1" dirty="0" err="1">
                <a:solidFill>
                  <a:schemeClr val="tx1"/>
                </a:solidFill>
                <a:latin typeface="Arial" charset="0"/>
                <a:cs typeface="+mj-cs"/>
              </a:rPr>
              <a:t>ghép</a:t>
            </a:r>
            <a:r>
              <a:rPr lang="en-US" sz="3200" b="1" dirty="0">
                <a:solidFill>
                  <a:schemeClr val="tx1"/>
                </a:solidFill>
                <a:latin typeface="Arial" charset="0"/>
                <a:cs typeface="+mj-cs"/>
              </a:rPr>
              <a:t> </a:t>
            </a:r>
            <a:r>
              <a:rPr lang="en-US" sz="3200" b="1" dirty="0" err="1">
                <a:solidFill>
                  <a:schemeClr val="tx1"/>
                </a:solidFill>
                <a:latin typeface="Arial" charset="0"/>
                <a:cs typeface="+mj-cs"/>
              </a:rPr>
              <a:t>kênh</a:t>
            </a:r>
            <a:r>
              <a:rPr lang="en-US" sz="3200" b="1" dirty="0">
                <a:solidFill>
                  <a:schemeClr val="tx1"/>
                </a:solidFill>
                <a:latin typeface="Arial" charset="0"/>
                <a:cs typeface="+mj-cs"/>
              </a:rPr>
              <a:t> </a:t>
            </a:r>
            <a:r>
              <a:rPr lang="en-US" sz="3200" b="1" dirty="0" err="1">
                <a:solidFill>
                  <a:schemeClr val="tx1"/>
                </a:solidFill>
                <a:latin typeface="Arial" charset="0"/>
                <a:cs typeface="+mj-cs"/>
              </a:rPr>
              <a:t>và</a:t>
            </a:r>
            <a:r>
              <a:rPr lang="en-US" sz="3200" b="1" dirty="0">
                <a:solidFill>
                  <a:schemeClr val="tx1"/>
                </a:solidFill>
                <a:latin typeface="Arial" charset="0"/>
                <a:cs typeface="+mj-cs"/>
              </a:rPr>
              <a:t> </a:t>
            </a:r>
            <a:r>
              <a:rPr lang="en-US" sz="3200" b="1" dirty="0" err="1">
                <a:solidFill>
                  <a:schemeClr val="tx1"/>
                </a:solidFill>
                <a:latin typeface="Arial" charset="0"/>
                <a:cs typeface="+mj-cs"/>
              </a:rPr>
              <a:t>đa</a:t>
            </a:r>
            <a:r>
              <a:rPr lang="en-US" sz="3200" b="1" dirty="0">
                <a:solidFill>
                  <a:schemeClr val="tx1"/>
                </a:solidFill>
                <a:latin typeface="Arial" charset="0"/>
                <a:cs typeface="+mj-cs"/>
              </a:rPr>
              <a:t> </a:t>
            </a:r>
            <a:r>
              <a:rPr lang="en-US" sz="3200" b="1" dirty="0" err="1">
                <a:solidFill>
                  <a:schemeClr val="tx1"/>
                </a:solidFill>
                <a:latin typeface="Arial" charset="0"/>
                <a:cs typeface="+mj-cs"/>
              </a:rPr>
              <a:t>truy</a:t>
            </a:r>
            <a:r>
              <a:rPr lang="en-US" sz="3200" b="1" dirty="0">
                <a:solidFill>
                  <a:schemeClr val="tx1"/>
                </a:solidFill>
                <a:latin typeface="Arial" charset="0"/>
                <a:cs typeface="+mj-cs"/>
              </a:rPr>
              <a:t> </a:t>
            </a:r>
            <a:r>
              <a:rPr lang="en-US" sz="3200" b="1" dirty="0" err="1">
                <a:solidFill>
                  <a:schemeClr val="tx1"/>
                </a:solidFill>
                <a:latin typeface="Arial" charset="0"/>
                <a:cs typeface="+mj-cs"/>
              </a:rPr>
              <a:t>cập</a:t>
            </a:r>
            <a:endParaRPr lang="vi-VN" sz="3200" b="1" dirty="0">
              <a:solidFill>
                <a:schemeClr val="tx1"/>
              </a:solidFill>
              <a:latin typeface="Arial" charset="0"/>
              <a:cs typeface="+mj-cs"/>
            </a:endParaRPr>
          </a:p>
        </p:txBody>
      </p:sp>
      <p:sp>
        <p:nvSpPr>
          <p:cNvPr id="258051" name="Rectangle 3"/>
          <p:cNvSpPr>
            <a:spLocks noGrp="1" noRot="1" noChangeArrowheads="1"/>
          </p:cNvSpPr>
          <p:nvPr>
            <p:ph type="body" idx="4294967295"/>
          </p:nvPr>
        </p:nvSpPr>
        <p:spPr>
          <a:xfrm>
            <a:off x="228600" y="1295400"/>
            <a:ext cx="8915400" cy="685800"/>
          </a:xfrm>
        </p:spPr>
        <p:txBody>
          <a:bodyPr>
            <a:noAutofit/>
          </a:bodyPr>
          <a:lstStyle/>
          <a:p>
            <a:pPr eaLnBrk="1" hangingPunct="1">
              <a:lnSpc>
                <a:spcPct val="150000"/>
              </a:lnSpc>
              <a:spcBef>
                <a:spcPts val="600"/>
              </a:spcBef>
            </a:pPr>
            <a:r>
              <a:rPr lang="en-US" sz="2200" b="1" dirty="0" err="1">
                <a:solidFill>
                  <a:srgbClr val="3200C0"/>
                </a:solidFill>
                <a:latin typeface="Arial"/>
                <a:cs typeface="Arial"/>
              </a:rPr>
              <a:t>Đều</a:t>
            </a:r>
            <a:r>
              <a:rPr lang="en-US" sz="2200" b="1" dirty="0">
                <a:solidFill>
                  <a:srgbClr val="3200C0"/>
                </a:solidFill>
                <a:latin typeface="Arial"/>
                <a:cs typeface="Arial"/>
              </a:rPr>
              <a:t> </a:t>
            </a:r>
            <a:r>
              <a:rPr lang="en-US" sz="2200" b="1" dirty="0" err="1">
                <a:solidFill>
                  <a:srgbClr val="3200C0"/>
                </a:solidFill>
                <a:latin typeface="Arial"/>
                <a:cs typeface="Arial"/>
              </a:rPr>
              <a:t>là</a:t>
            </a:r>
            <a:r>
              <a:rPr lang="en-US" sz="2200" b="1" dirty="0">
                <a:solidFill>
                  <a:srgbClr val="3200C0"/>
                </a:solidFill>
                <a:latin typeface="Arial"/>
                <a:cs typeface="Arial"/>
              </a:rPr>
              <a:t> </a:t>
            </a:r>
            <a:r>
              <a:rPr lang="en-US" sz="2200" b="1" dirty="0" err="1">
                <a:solidFill>
                  <a:srgbClr val="3200C0"/>
                </a:solidFill>
                <a:latin typeface="Arial"/>
                <a:cs typeface="Arial"/>
              </a:rPr>
              <a:t>những</a:t>
            </a:r>
            <a:r>
              <a:rPr lang="en-US" sz="2200" b="1" dirty="0">
                <a:solidFill>
                  <a:srgbClr val="3200C0"/>
                </a:solidFill>
                <a:latin typeface="Arial"/>
                <a:cs typeface="Arial"/>
              </a:rPr>
              <a:t> </a:t>
            </a:r>
            <a:r>
              <a:rPr lang="en-US" sz="2200" b="1" dirty="0" err="1">
                <a:solidFill>
                  <a:srgbClr val="3200C0"/>
                </a:solidFill>
                <a:latin typeface="Arial"/>
                <a:cs typeface="Arial"/>
              </a:rPr>
              <a:t>biện</a:t>
            </a:r>
            <a:r>
              <a:rPr lang="en-US" sz="2200" b="1" dirty="0">
                <a:solidFill>
                  <a:srgbClr val="3200C0"/>
                </a:solidFill>
                <a:latin typeface="Arial"/>
                <a:cs typeface="Arial"/>
              </a:rPr>
              <a:t> </a:t>
            </a:r>
            <a:r>
              <a:rPr lang="en-US" sz="2200" b="1" dirty="0" err="1">
                <a:solidFill>
                  <a:srgbClr val="3200C0"/>
                </a:solidFill>
                <a:latin typeface="Arial"/>
                <a:cs typeface="Arial"/>
              </a:rPr>
              <a:t>pháp</a:t>
            </a:r>
            <a:r>
              <a:rPr lang="en-US" sz="2200" b="1" dirty="0">
                <a:solidFill>
                  <a:srgbClr val="3200C0"/>
                </a:solidFill>
                <a:latin typeface="Arial"/>
                <a:cs typeface="Arial"/>
              </a:rPr>
              <a:t> </a:t>
            </a:r>
            <a:r>
              <a:rPr lang="en-US" sz="2200" b="1" dirty="0" err="1">
                <a:solidFill>
                  <a:srgbClr val="3200C0"/>
                </a:solidFill>
                <a:latin typeface="Arial"/>
                <a:cs typeface="Arial"/>
              </a:rPr>
              <a:t>sử</a:t>
            </a:r>
            <a:r>
              <a:rPr lang="en-US" sz="2200" b="1" dirty="0">
                <a:solidFill>
                  <a:srgbClr val="3200C0"/>
                </a:solidFill>
                <a:latin typeface="Arial"/>
                <a:cs typeface="Arial"/>
              </a:rPr>
              <a:t> </a:t>
            </a:r>
            <a:r>
              <a:rPr lang="en-US" sz="2200" b="1" dirty="0" err="1">
                <a:solidFill>
                  <a:srgbClr val="3200C0"/>
                </a:solidFill>
                <a:latin typeface="Arial"/>
                <a:cs typeface="Arial"/>
              </a:rPr>
              <a:t>dụng</a:t>
            </a:r>
            <a:r>
              <a:rPr lang="en-US" sz="2200" b="1" dirty="0">
                <a:solidFill>
                  <a:srgbClr val="3200C0"/>
                </a:solidFill>
                <a:latin typeface="Arial"/>
                <a:cs typeface="Arial"/>
              </a:rPr>
              <a:t> </a:t>
            </a:r>
            <a:r>
              <a:rPr lang="en-US" sz="2200" b="1" dirty="0" err="1">
                <a:solidFill>
                  <a:srgbClr val="3200C0"/>
                </a:solidFill>
                <a:latin typeface="Arial"/>
                <a:cs typeface="Arial"/>
              </a:rPr>
              <a:t>để</a:t>
            </a:r>
            <a:r>
              <a:rPr lang="en-US" sz="2200" b="1" dirty="0">
                <a:solidFill>
                  <a:srgbClr val="3200C0"/>
                </a:solidFill>
                <a:latin typeface="Arial"/>
                <a:cs typeface="Arial"/>
              </a:rPr>
              <a:t> chia </a:t>
            </a:r>
            <a:r>
              <a:rPr lang="en-US" sz="2200" b="1" dirty="0" err="1">
                <a:solidFill>
                  <a:srgbClr val="3200C0"/>
                </a:solidFill>
                <a:latin typeface="Arial"/>
                <a:cs typeface="Arial"/>
              </a:rPr>
              <a:t>sẻ</a:t>
            </a:r>
            <a:r>
              <a:rPr lang="en-US" sz="2200" b="1" dirty="0">
                <a:solidFill>
                  <a:srgbClr val="3200C0"/>
                </a:solidFill>
                <a:latin typeface="Arial"/>
                <a:cs typeface="Arial"/>
              </a:rPr>
              <a:t> </a:t>
            </a:r>
            <a:r>
              <a:rPr lang="en-US" sz="2200" b="1" dirty="0" err="1">
                <a:solidFill>
                  <a:srgbClr val="3200C0"/>
                </a:solidFill>
                <a:latin typeface="Arial"/>
                <a:cs typeface="Arial"/>
              </a:rPr>
              <a:t>tài</a:t>
            </a:r>
            <a:r>
              <a:rPr lang="en-US" sz="2200" b="1" dirty="0">
                <a:solidFill>
                  <a:srgbClr val="3200C0"/>
                </a:solidFill>
                <a:latin typeface="Arial"/>
                <a:cs typeface="Arial"/>
              </a:rPr>
              <a:t> </a:t>
            </a:r>
            <a:r>
              <a:rPr lang="en-US" sz="2200" b="1" dirty="0" err="1">
                <a:solidFill>
                  <a:srgbClr val="3200C0"/>
                </a:solidFill>
                <a:latin typeface="Arial"/>
                <a:cs typeface="Arial"/>
              </a:rPr>
              <a:t>nguyên</a:t>
            </a:r>
            <a:r>
              <a:rPr lang="en-US" sz="2200" b="1" dirty="0">
                <a:solidFill>
                  <a:srgbClr val="3200C0"/>
                </a:solidFill>
                <a:latin typeface="Arial"/>
                <a:cs typeface="Arial"/>
              </a:rPr>
              <a:t> </a:t>
            </a:r>
            <a:r>
              <a:rPr lang="en-US" sz="2200" b="1" dirty="0" err="1">
                <a:solidFill>
                  <a:srgbClr val="3200C0"/>
                </a:solidFill>
                <a:latin typeface="Arial"/>
                <a:cs typeface="Arial"/>
              </a:rPr>
              <a:t>thông</a:t>
            </a:r>
            <a:r>
              <a:rPr lang="en-US" sz="2200" b="1" dirty="0">
                <a:solidFill>
                  <a:srgbClr val="3200C0"/>
                </a:solidFill>
                <a:latin typeface="Arial"/>
                <a:cs typeface="Arial"/>
              </a:rPr>
              <a:t> tin</a:t>
            </a:r>
            <a:endParaRPr lang="en-US" sz="2200" dirty="0">
              <a:solidFill>
                <a:srgbClr val="3200C0"/>
              </a:solidFill>
              <a:latin typeface="Arial"/>
              <a:cs typeface="Arial"/>
            </a:endParaRPr>
          </a:p>
        </p:txBody>
      </p:sp>
      <p:graphicFrame>
        <p:nvGraphicFramePr>
          <p:cNvPr id="5" name="Content Placeholder 5">
            <a:extLst>
              <a:ext uri="{FF2B5EF4-FFF2-40B4-BE49-F238E27FC236}">
                <a16:creationId xmlns:a16="http://schemas.microsoft.com/office/drawing/2014/main" id="{9F392A3F-6769-C04F-8366-A58502B0B3A2}"/>
              </a:ext>
            </a:extLst>
          </p:cNvPr>
          <p:cNvGraphicFramePr>
            <a:graphicFrameLocks/>
          </p:cNvGraphicFramePr>
          <p:nvPr>
            <p:extLst>
              <p:ext uri="{D42A27DB-BD31-4B8C-83A1-F6EECF244321}">
                <p14:modId xmlns:p14="http://schemas.microsoft.com/office/powerpoint/2010/main" val="3922970718"/>
              </p:ext>
            </p:extLst>
          </p:nvPr>
        </p:nvGraphicFramePr>
        <p:xfrm>
          <a:off x="114993" y="2535341"/>
          <a:ext cx="8991600" cy="4017859"/>
        </p:xfrm>
        <a:graphic>
          <a:graphicData uri="http://schemas.openxmlformats.org/drawingml/2006/table">
            <a:tbl>
              <a:tblPr/>
              <a:tblGrid>
                <a:gridCol w="44196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4388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err="1">
                          <a:ln>
                            <a:noFill/>
                          </a:ln>
                          <a:solidFill>
                            <a:schemeClr val="bg1"/>
                          </a:solidFill>
                          <a:effectLst/>
                          <a:latin typeface="Arial" charset="0"/>
                          <a:ea typeface="ＭＳ Ｐゴシック" charset="0"/>
                          <a:cs typeface="Arial" charset="0"/>
                        </a:rPr>
                        <a:t>Ghép</a:t>
                      </a:r>
                      <a:r>
                        <a:rPr kumimoji="0" lang="en-US" sz="2200" b="1" i="0" u="none" strike="noStrike" cap="none" normalizeH="0" baseline="0" dirty="0">
                          <a:ln>
                            <a:noFill/>
                          </a:ln>
                          <a:solidFill>
                            <a:schemeClr val="bg1"/>
                          </a:solidFill>
                          <a:effectLst/>
                          <a:latin typeface="Arial" charset="0"/>
                          <a:ea typeface="ＭＳ Ｐゴシック" charset="0"/>
                          <a:cs typeface="Arial" charset="0"/>
                        </a:rPr>
                        <a:t> </a:t>
                      </a:r>
                      <a:r>
                        <a:rPr kumimoji="0" lang="en-US" sz="2200" b="1" i="0" u="none" strike="noStrike" cap="none" normalizeH="0" baseline="0" dirty="0" err="1">
                          <a:ln>
                            <a:noFill/>
                          </a:ln>
                          <a:solidFill>
                            <a:schemeClr val="bg1"/>
                          </a:solidFill>
                          <a:effectLst/>
                          <a:latin typeface="Arial" charset="0"/>
                          <a:ea typeface="ＭＳ Ｐゴシック" charset="0"/>
                          <a:cs typeface="Arial" charset="0"/>
                        </a:rPr>
                        <a:t>kênh</a:t>
                      </a:r>
                      <a:r>
                        <a:rPr kumimoji="0" lang="en-US" sz="2200" b="1" i="0" u="none" strike="noStrike" cap="none" normalizeH="0" baseline="0" dirty="0">
                          <a:ln>
                            <a:noFill/>
                          </a:ln>
                          <a:solidFill>
                            <a:schemeClr val="bg1"/>
                          </a:solidFill>
                          <a:effectLst/>
                          <a:latin typeface="Arial" charset="0"/>
                          <a:ea typeface="ＭＳ Ｐゴシック" charset="0"/>
                          <a:cs typeface="Arial" charset="0"/>
                        </a:rPr>
                        <a:t> (Multiplexing)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err="1">
                          <a:ln>
                            <a:noFill/>
                          </a:ln>
                          <a:solidFill>
                            <a:schemeClr val="bg1"/>
                          </a:solidFill>
                          <a:effectLst/>
                          <a:latin typeface="Arial" charset="0"/>
                          <a:ea typeface="ＭＳ Ｐゴシック" charset="0"/>
                          <a:cs typeface="Arial" charset="0"/>
                        </a:rPr>
                        <a:t>Đa</a:t>
                      </a:r>
                      <a:r>
                        <a:rPr kumimoji="0" lang="en-US" sz="2200" b="1" i="0" u="none" strike="noStrike" cap="none" normalizeH="0" baseline="0" dirty="0">
                          <a:ln>
                            <a:noFill/>
                          </a:ln>
                          <a:solidFill>
                            <a:schemeClr val="bg1"/>
                          </a:solidFill>
                          <a:effectLst/>
                          <a:latin typeface="Arial" charset="0"/>
                          <a:ea typeface="ＭＳ Ｐゴシック" charset="0"/>
                          <a:cs typeface="Arial" charset="0"/>
                        </a:rPr>
                        <a:t> </a:t>
                      </a:r>
                      <a:r>
                        <a:rPr kumimoji="0" lang="en-US" sz="2200" b="1" i="0" u="none" strike="noStrike" cap="none" normalizeH="0" baseline="0" dirty="0" err="1">
                          <a:ln>
                            <a:noFill/>
                          </a:ln>
                          <a:solidFill>
                            <a:schemeClr val="bg1"/>
                          </a:solidFill>
                          <a:effectLst/>
                          <a:latin typeface="Arial" charset="0"/>
                          <a:ea typeface="ＭＳ Ｐゴシック" charset="0"/>
                          <a:cs typeface="Arial" charset="0"/>
                        </a:rPr>
                        <a:t>truy</a:t>
                      </a:r>
                      <a:r>
                        <a:rPr kumimoji="0" lang="en-US" sz="2200" b="1" i="0" u="none" strike="noStrike" cap="none" normalizeH="0" baseline="0" dirty="0">
                          <a:ln>
                            <a:noFill/>
                          </a:ln>
                          <a:solidFill>
                            <a:schemeClr val="bg1"/>
                          </a:solidFill>
                          <a:effectLst/>
                          <a:latin typeface="Arial" charset="0"/>
                          <a:ea typeface="ＭＳ Ｐゴシック" charset="0"/>
                          <a:cs typeface="Arial" charset="0"/>
                        </a:rPr>
                        <a:t> </a:t>
                      </a:r>
                      <a:r>
                        <a:rPr kumimoji="0" lang="en-US" sz="2200" b="1" i="0" u="none" strike="noStrike" cap="none" normalizeH="0" baseline="0" dirty="0" err="1">
                          <a:ln>
                            <a:noFill/>
                          </a:ln>
                          <a:solidFill>
                            <a:schemeClr val="bg1"/>
                          </a:solidFill>
                          <a:effectLst/>
                          <a:latin typeface="Arial" charset="0"/>
                          <a:ea typeface="ＭＳ Ｐゴシック" charset="0"/>
                          <a:cs typeface="Arial" charset="0"/>
                        </a:rPr>
                        <a:t>cập</a:t>
                      </a:r>
                      <a:r>
                        <a:rPr kumimoji="0" lang="en-US" sz="2200" b="1" i="0" u="none" strike="noStrike" cap="none" normalizeH="0" baseline="0" dirty="0">
                          <a:ln>
                            <a:noFill/>
                          </a:ln>
                          <a:solidFill>
                            <a:schemeClr val="bg1"/>
                          </a:solidFill>
                          <a:effectLst/>
                          <a:latin typeface="Arial" charset="0"/>
                          <a:ea typeface="ＭＳ Ｐゴシック" charset="0"/>
                          <a:cs typeface="Arial" charset="0"/>
                        </a:rPr>
                        <a:t> (Multiple Access)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076162">
                <a:tc>
                  <a:txBody>
                    <a:body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US" sz="2200" b="0" i="0" u="none" strike="noStrike" cap="none" normalizeH="0" baseline="0" dirty="0">
                          <a:ln>
                            <a:noFill/>
                          </a:ln>
                          <a:solidFill>
                            <a:srgbClr val="000000"/>
                          </a:solidFill>
                          <a:effectLst/>
                          <a:latin typeface="Arial" charset="0"/>
                          <a:ea typeface="ＭＳ Ｐゴシック" charset="0"/>
                          <a:cs typeface="Arial" charset="0"/>
                        </a:rPr>
                        <a:t>N</a:t>
                      </a:r>
                      <a:r>
                        <a:rPr kumimoji="0" lang="vi-VN" sz="2200" b="0" i="0" u="none" strike="noStrike" cap="none" normalizeH="0" baseline="0" dirty="0">
                          <a:ln>
                            <a:noFill/>
                          </a:ln>
                          <a:solidFill>
                            <a:schemeClr val="tx1"/>
                          </a:solidFill>
                          <a:effectLst/>
                          <a:latin typeface="Arial" charset="0"/>
                          <a:ea typeface="ＭＳ Ｐゴシック" charset="0"/>
                          <a:cs typeface="Arial" charset="0"/>
                        </a:rPr>
                        <a:t>hiều</a:t>
                      </a:r>
                      <a:r>
                        <a:rPr kumimoji="0" lang="en-US" sz="2200" b="0" i="0" u="none" strike="noStrike" cap="none" normalizeH="0" baseline="0" dirty="0">
                          <a:ln>
                            <a:noFill/>
                          </a:ln>
                          <a:solidFill>
                            <a:schemeClr val="tx1"/>
                          </a:solidFill>
                          <a:effectLst/>
                          <a:latin typeface="Arial" charset="0"/>
                          <a:ea typeface="ＭＳ Ｐゴシック" charset="0"/>
                          <a:cs typeface="Arial" charset="0"/>
                        </a:rPr>
                        <a:t> </a:t>
                      </a:r>
                      <a:r>
                        <a:rPr kumimoji="0" lang="en-US" sz="2200" b="0" i="0" u="none" strike="noStrike" cap="none" normalizeH="0" baseline="0" dirty="0" err="1">
                          <a:ln>
                            <a:noFill/>
                          </a:ln>
                          <a:solidFill>
                            <a:schemeClr val="tx1"/>
                          </a:solidFill>
                          <a:effectLst/>
                          <a:latin typeface="Arial" charset="0"/>
                          <a:ea typeface="ＭＳ Ｐゴシック" charset="0"/>
                          <a:cs typeface="Arial" charset="0"/>
                        </a:rPr>
                        <a:t>tín</a:t>
                      </a:r>
                      <a:r>
                        <a:rPr kumimoji="0" lang="en-US" sz="2200" b="0" i="0" u="none" strike="noStrike" cap="none" normalizeH="0" baseline="0" dirty="0">
                          <a:ln>
                            <a:noFill/>
                          </a:ln>
                          <a:solidFill>
                            <a:schemeClr val="tx1"/>
                          </a:solidFill>
                          <a:effectLst/>
                          <a:latin typeface="Arial" charset="0"/>
                          <a:ea typeface="ＭＳ Ｐゴシック" charset="0"/>
                          <a:cs typeface="Arial" charset="0"/>
                        </a:rPr>
                        <a:t> </a:t>
                      </a:r>
                      <a:r>
                        <a:rPr kumimoji="0" lang="en-US" sz="2200" b="0" i="0" u="none" strike="noStrike" cap="none" normalizeH="0" baseline="0" dirty="0" err="1">
                          <a:ln>
                            <a:noFill/>
                          </a:ln>
                          <a:solidFill>
                            <a:schemeClr val="tx1"/>
                          </a:solidFill>
                          <a:effectLst/>
                          <a:latin typeface="Arial" charset="0"/>
                          <a:ea typeface="ＭＳ Ｐゴシック" charset="0"/>
                          <a:cs typeface="Arial" charset="0"/>
                        </a:rPr>
                        <a:t>hiệu</a:t>
                      </a:r>
                      <a:r>
                        <a:rPr kumimoji="0" lang="vi-VN" sz="2200" b="0" i="0" u="none" strike="noStrike" cap="none" normalizeH="0" baseline="0" dirty="0">
                          <a:ln>
                            <a:noFill/>
                          </a:ln>
                          <a:solidFill>
                            <a:schemeClr val="tx1"/>
                          </a:solidFill>
                          <a:effectLst/>
                          <a:latin typeface="Arial" charset="0"/>
                          <a:ea typeface="ＭＳ Ｐゴシック" charset="0"/>
                          <a:cs typeface="Arial" charset="0"/>
                        </a:rPr>
                        <a:t> từ nhiều đầu cuối (user) ở cùng vị trí địa lý được ghép thành một tín hiệu để truyền qua một kênh truyền dẫn chung (cáp)</a:t>
                      </a:r>
                      <a:endParaRPr kumimoji="0" lang="en-US" sz="2200" b="0" i="0" u="none" strike="noStrike" cap="none" normalizeH="0" baseline="0" dirty="0">
                        <a:ln>
                          <a:noFill/>
                        </a:ln>
                        <a:solidFill>
                          <a:schemeClr val="tx1"/>
                        </a:solidFill>
                        <a:effectLst/>
                        <a:latin typeface="Arial" charset="0"/>
                        <a:ea typeface="ＭＳ Ｐゴシック"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Nhiều</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đầu</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cuối</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(user)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ở</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các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vị</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trí</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khác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nhau</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chia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sẻ</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một</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phương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tiện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truyền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dẫn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chung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(antenna,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bộ</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phát</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đáp</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và</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truyền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tín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hiệu</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qua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đó</a:t>
                      </a:r>
                      <a:endParaRPr kumimoji="0" lang="en-US" sz="2200" b="0" i="0" u="none" strike="noStrike" cap="none" normalizeH="0" baseline="0" dirty="0">
                        <a:ln>
                          <a:noFill/>
                        </a:ln>
                        <a:solidFill>
                          <a:srgbClr val="000000"/>
                        </a:solidFill>
                        <a:effectLst/>
                        <a:latin typeface="Arial" charset="0"/>
                        <a:ea typeface="ＭＳ Ｐゴシック"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1"/>
                  </a:ext>
                </a:extLst>
              </a:tr>
              <a:tr h="990595">
                <a:tc>
                  <a:txBody>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Ghép</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các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tín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hiệu</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tốc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độ</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thấp</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thoại</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số</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liệu</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để</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truyền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qua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một</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kết</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nối</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chung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tốc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độ</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cao</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Nhiều</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user chia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sẻ</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một</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kết</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nối</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chung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tốc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độ</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cao</a:t>
                      </a:r>
                      <a:endParaRPr kumimoji="0" lang="en-US" sz="2200" b="0" i="0" u="none" strike="noStrike" cap="none" normalizeH="0" baseline="0" dirty="0">
                        <a:ln>
                          <a:noFill/>
                        </a:ln>
                        <a:solidFill>
                          <a:srgbClr val="000000"/>
                        </a:solidFill>
                        <a:effectLst/>
                        <a:latin typeface="Arial" charset="0"/>
                        <a:ea typeface="ＭＳ Ｐゴシック" charset="0"/>
                        <a:cs typeface="Arial" charset="0"/>
                      </a:endParaRPr>
                    </a:p>
                    <a:p>
                      <a:pPr marL="0" marR="0" lvl="0" indent="0" algn="l" defTabSz="914400" rtl="0" eaLnBrk="1" fontAlgn="base" latinLnBrk="0" hangingPunct="1">
                        <a:lnSpc>
                          <a:spcPct val="130000"/>
                        </a:lnSpc>
                        <a:spcBef>
                          <a:spcPct val="0"/>
                        </a:spcBef>
                        <a:spcAft>
                          <a:spcPct val="0"/>
                        </a:spcAft>
                        <a:buClrTx/>
                        <a:buSzTx/>
                        <a:buFontTx/>
                        <a:buNone/>
                        <a:tabLst/>
                      </a:pPr>
                      <a:endParaRPr kumimoji="0" lang="en-US" sz="2200" b="0" i="0" u="none" strike="noStrike" cap="none" normalizeH="0" baseline="0" dirty="0">
                        <a:ln>
                          <a:noFill/>
                        </a:ln>
                        <a:solidFill>
                          <a:srgbClr val="000000"/>
                        </a:solidFill>
                        <a:effectLst/>
                        <a:latin typeface="Arial" charset="0"/>
                        <a:ea typeface="ＭＳ Ｐゴシック"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1694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8051">
                                            <p:txEl>
                                              <p:pRg st="0" end="0"/>
                                            </p:txEl>
                                          </p:spTgt>
                                        </p:tgtEl>
                                        <p:attrNameLst>
                                          <p:attrName>style.visibility</p:attrName>
                                        </p:attrNameLst>
                                      </p:cBhvr>
                                      <p:to>
                                        <p:strVal val="visible"/>
                                      </p:to>
                                    </p:set>
                                    <p:anim calcmode="lin" valueType="num">
                                      <p:cBhvr additive="base">
                                        <p:cTn id="7" dur="500" fill="hold"/>
                                        <p:tgtEl>
                                          <p:spTgt spid="258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80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247679972"/>
              </p:ext>
            </p:extLst>
          </p:nvPr>
        </p:nvGraphicFramePr>
        <p:xfrm>
          <a:off x="76200" y="1110191"/>
          <a:ext cx="8991600" cy="5671609"/>
        </p:xfrm>
        <a:graphic>
          <a:graphicData uri="http://schemas.openxmlformats.org/drawingml/2006/table">
            <a:tbl>
              <a:tblPr/>
              <a:tblGrid>
                <a:gridCol w="44196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4172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err="1">
                          <a:ln>
                            <a:noFill/>
                          </a:ln>
                          <a:solidFill>
                            <a:schemeClr val="bg1"/>
                          </a:solidFill>
                          <a:effectLst/>
                          <a:latin typeface="Arial" charset="0"/>
                          <a:ea typeface="ＭＳ Ｐゴシック" charset="0"/>
                          <a:cs typeface="Arial" charset="0"/>
                        </a:rPr>
                        <a:t>Ghép</a:t>
                      </a:r>
                      <a:r>
                        <a:rPr kumimoji="0" lang="en-US" sz="2200" b="1" i="0" u="none" strike="noStrike" cap="none" normalizeH="0" baseline="0" dirty="0">
                          <a:ln>
                            <a:noFill/>
                          </a:ln>
                          <a:solidFill>
                            <a:schemeClr val="bg1"/>
                          </a:solidFill>
                          <a:effectLst/>
                          <a:latin typeface="Arial" charset="0"/>
                          <a:ea typeface="ＭＳ Ｐゴシック" charset="0"/>
                          <a:cs typeface="Arial" charset="0"/>
                        </a:rPr>
                        <a:t> </a:t>
                      </a:r>
                      <a:r>
                        <a:rPr kumimoji="0" lang="en-US" sz="2200" b="1" i="0" u="none" strike="noStrike" cap="none" normalizeH="0" baseline="0" dirty="0" err="1">
                          <a:ln>
                            <a:noFill/>
                          </a:ln>
                          <a:solidFill>
                            <a:schemeClr val="bg1"/>
                          </a:solidFill>
                          <a:effectLst/>
                          <a:latin typeface="Arial" charset="0"/>
                          <a:ea typeface="ＭＳ Ｐゴシック" charset="0"/>
                          <a:cs typeface="Arial" charset="0"/>
                        </a:rPr>
                        <a:t>kênh</a:t>
                      </a:r>
                      <a:r>
                        <a:rPr kumimoji="0" lang="en-US" sz="2200" b="1" i="0" u="none" strike="noStrike" cap="none" normalizeH="0" baseline="0" dirty="0">
                          <a:ln>
                            <a:noFill/>
                          </a:ln>
                          <a:solidFill>
                            <a:schemeClr val="bg1"/>
                          </a:solidFill>
                          <a:effectLst/>
                          <a:latin typeface="Arial" charset="0"/>
                          <a:ea typeface="ＭＳ Ｐゴシック" charset="0"/>
                          <a:cs typeface="Arial" charset="0"/>
                        </a:rPr>
                        <a:t> (Multiplexing)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err="1">
                          <a:ln>
                            <a:noFill/>
                          </a:ln>
                          <a:solidFill>
                            <a:schemeClr val="bg1"/>
                          </a:solidFill>
                          <a:effectLst/>
                          <a:latin typeface="Arial" charset="0"/>
                          <a:ea typeface="ＭＳ Ｐゴシック" charset="0"/>
                          <a:cs typeface="Arial" charset="0"/>
                        </a:rPr>
                        <a:t>Đa</a:t>
                      </a:r>
                      <a:r>
                        <a:rPr kumimoji="0" lang="en-US" sz="2200" b="1" i="0" u="none" strike="noStrike" cap="none" normalizeH="0" baseline="0" dirty="0">
                          <a:ln>
                            <a:noFill/>
                          </a:ln>
                          <a:solidFill>
                            <a:schemeClr val="bg1"/>
                          </a:solidFill>
                          <a:effectLst/>
                          <a:latin typeface="Arial" charset="0"/>
                          <a:ea typeface="ＭＳ Ｐゴシック" charset="0"/>
                          <a:cs typeface="Arial" charset="0"/>
                        </a:rPr>
                        <a:t> </a:t>
                      </a:r>
                      <a:r>
                        <a:rPr kumimoji="0" lang="en-US" sz="2200" b="1" i="0" u="none" strike="noStrike" cap="none" normalizeH="0" baseline="0" dirty="0" err="1">
                          <a:ln>
                            <a:noFill/>
                          </a:ln>
                          <a:solidFill>
                            <a:schemeClr val="bg1"/>
                          </a:solidFill>
                          <a:effectLst/>
                          <a:latin typeface="Arial" charset="0"/>
                          <a:ea typeface="ＭＳ Ｐゴシック" charset="0"/>
                          <a:cs typeface="Arial" charset="0"/>
                        </a:rPr>
                        <a:t>truy</a:t>
                      </a:r>
                      <a:r>
                        <a:rPr kumimoji="0" lang="en-US" sz="2200" b="1" i="0" u="none" strike="noStrike" cap="none" normalizeH="0" baseline="0" dirty="0">
                          <a:ln>
                            <a:noFill/>
                          </a:ln>
                          <a:solidFill>
                            <a:schemeClr val="bg1"/>
                          </a:solidFill>
                          <a:effectLst/>
                          <a:latin typeface="Arial" charset="0"/>
                          <a:ea typeface="ＭＳ Ｐゴシック" charset="0"/>
                          <a:cs typeface="Arial" charset="0"/>
                        </a:rPr>
                        <a:t> </a:t>
                      </a:r>
                      <a:r>
                        <a:rPr kumimoji="0" lang="en-US" sz="2200" b="1" i="0" u="none" strike="noStrike" cap="none" normalizeH="0" baseline="0" dirty="0" err="1">
                          <a:ln>
                            <a:noFill/>
                          </a:ln>
                          <a:solidFill>
                            <a:schemeClr val="bg1"/>
                          </a:solidFill>
                          <a:effectLst/>
                          <a:latin typeface="Arial" charset="0"/>
                          <a:ea typeface="ＭＳ Ｐゴシック" charset="0"/>
                          <a:cs typeface="Arial" charset="0"/>
                        </a:rPr>
                        <a:t>cập</a:t>
                      </a:r>
                      <a:r>
                        <a:rPr kumimoji="0" lang="en-US" sz="2200" b="1" i="0" u="none" strike="noStrike" cap="none" normalizeH="0" baseline="0" dirty="0">
                          <a:ln>
                            <a:noFill/>
                          </a:ln>
                          <a:solidFill>
                            <a:schemeClr val="bg1"/>
                          </a:solidFill>
                          <a:effectLst/>
                          <a:latin typeface="Arial" charset="0"/>
                          <a:ea typeface="ＭＳ Ｐゴシック" charset="0"/>
                          <a:cs typeface="Arial" charset="0"/>
                        </a:rPr>
                        <a:t> (Multiple Access)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587318">
                <a:tc>
                  <a:txBody>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Tài</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nguyên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được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chia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sẻ</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cố</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định</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nếu</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muốn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thay</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đổi</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phải</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cấu</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hình</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lại</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hệ</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thống</a:t>
                      </a:r>
                      <a:endParaRPr kumimoji="0" lang="en-US" sz="2200" b="0" i="0" u="none" strike="noStrike" cap="none" normalizeH="0" baseline="0" dirty="0">
                        <a:ln>
                          <a:noFill/>
                        </a:ln>
                        <a:solidFill>
                          <a:srgbClr val="000000"/>
                        </a:solidFill>
                        <a:effectLst/>
                        <a:latin typeface="Arial" charset="0"/>
                        <a:ea typeface="ＭＳ Ｐゴシック" charset="0"/>
                        <a:cs typeface="Arial" charset="0"/>
                      </a:endParaRPr>
                    </a:p>
                    <a:p>
                      <a:pPr marL="0" marR="0" lvl="0" indent="0" algn="l" defTabSz="914400" rtl="0" eaLnBrk="1" fontAlgn="base" latinLnBrk="0" hangingPunct="1">
                        <a:lnSpc>
                          <a:spcPct val="13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a typeface="ＭＳ Ｐゴシック"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Tài</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nguyên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được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ấn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định</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tạm</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thời</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cho</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users. Sau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khi</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user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ngừng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sử</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dụng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tài</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nguyên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sẽ</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được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cấp</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phát</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cho</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user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khác</a:t>
                      </a:r>
                      <a:endParaRPr kumimoji="0" lang="en-US" sz="2200" b="0" i="0" u="none" strike="noStrike" cap="none" normalizeH="0" baseline="0" dirty="0">
                        <a:ln>
                          <a:noFill/>
                        </a:ln>
                        <a:solidFill>
                          <a:srgbClr val="000000"/>
                        </a:solidFill>
                        <a:effectLst/>
                        <a:latin typeface="Arial" charset="0"/>
                        <a:ea typeface="ＭＳ Ｐゴシック"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1"/>
                  </a:ext>
                </a:extLst>
              </a:tr>
              <a:tr h="1587318">
                <a:tc>
                  <a:txBody>
                    <a:body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Tín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hiệu</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từ</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các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user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thường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được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ghép</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kênh</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theo</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kiểu</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phân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cấp</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ghép</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từ</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cấp</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thấp</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lên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các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cấp</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cao</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dần</a:t>
                      </a:r>
                      <a:endParaRPr kumimoji="0" lang="en-US" sz="2200" b="0" i="0" u="none" strike="noStrike" cap="none" normalizeH="0" baseline="0" dirty="0">
                        <a:ln>
                          <a:noFill/>
                        </a:ln>
                        <a:solidFill>
                          <a:srgbClr val="000000"/>
                        </a:solidFill>
                        <a:effectLst/>
                        <a:latin typeface="Arial" charset="0"/>
                        <a:ea typeface="ＭＳ Ｐゴシック"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Các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user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được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truy</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cập</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trực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tiếp</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đến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phương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tiện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truyền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dẫn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chung</a:t>
                      </a:r>
                      <a:endParaRPr kumimoji="0" lang="en-US" sz="2200" b="0" i="0" u="none" strike="noStrike" cap="none" normalizeH="0" baseline="0" dirty="0">
                        <a:ln>
                          <a:noFill/>
                        </a:ln>
                        <a:solidFill>
                          <a:srgbClr val="000000"/>
                        </a:solidFill>
                        <a:effectLst/>
                        <a:latin typeface="Arial" charset="0"/>
                        <a:ea typeface="ＭＳ Ｐゴシック"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1665901">
                <a:tc>
                  <a:txBody>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Các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nguồn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tín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hiệu</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thường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không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yêu</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cầu</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đồng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nhất</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về</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các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đặc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tính</a:t>
                      </a:r>
                      <a:endParaRPr kumimoji="0" lang="en-US" sz="2200" b="0" i="0" u="none" strike="noStrike" cap="none" normalizeH="0" baseline="0" dirty="0">
                        <a:ln>
                          <a:noFill/>
                        </a:ln>
                        <a:solidFill>
                          <a:srgbClr val="000000"/>
                        </a:solidFill>
                        <a:effectLst/>
                        <a:latin typeface="Arial" charset="0"/>
                        <a:ea typeface="ＭＳ Ｐゴシック"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Các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nguồn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tín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hiệu</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thường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yêu</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cầu</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phải</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đồng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nhất</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về</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các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đặc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tính</a:t>
                      </a:r>
                      <a:endParaRPr kumimoji="0" lang="en-US" sz="2200" b="0" i="0" u="none" strike="noStrike" cap="none" normalizeH="0" baseline="0" dirty="0">
                        <a:ln>
                          <a:noFill/>
                        </a:ln>
                        <a:solidFill>
                          <a:srgbClr val="000000"/>
                        </a:solidFill>
                        <a:effectLst/>
                        <a:latin typeface="Arial" charset="0"/>
                        <a:ea typeface="ＭＳ Ｐゴシック"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3"/>
                  </a:ext>
                </a:extLst>
              </a:tr>
            </a:tbl>
          </a:graphicData>
        </a:graphic>
      </p:graphicFrame>
      <p:sp>
        <p:nvSpPr>
          <p:cNvPr id="3" name="Rectangle 2">
            <a:extLst>
              <a:ext uri="{FF2B5EF4-FFF2-40B4-BE49-F238E27FC236}">
                <a16:creationId xmlns:a16="http://schemas.microsoft.com/office/drawing/2014/main" id="{B1C23454-6440-EB4E-BD08-317FD0C53D3E}"/>
              </a:ext>
            </a:extLst>
          </p:cNvPr>
          <p:cNvSpPr>
            <a:spLocks noGrp="1" noRot="1" noChangeArrowheads="1"/>
          </p:cNvSpPr>
          <p:nvPr>
            <p:ph type="title"/>
          </p:nvPr>
        </p:nvSpPr>
        <p:spPr>
          <a:xfrm>
            <a:off x="381000" y="0"/>
            <a:ext cx="8385175" cy="1050925"/>
          </a:xfrm>
        </p:spPr>
        <p:txBody>
          <a:bodyPr>
            <a:normAutofit/>
          </a:bodyPr>
          <a:lstStyle/>
          <a:p>
            <a:pPr eaLnBrk="1" hangingPunct="1">
              <a:defRPr/>
            </a:pPr>
            <a:r>
              <a:rPr lang="en-US" sz="3200" b="1" dirty="0" err="1">
                <a:solidFill>
                  <a:schemeClr val="tx1"/>
                </a:solidFill>
                <a:latin typeface="Arial" charset="0"/>
                <a:cs typeface="+mj-cs"/>
              </a:rPr>
              <a:t>Kỹ</a:t>
            </a:r>
            <a:r>
              <a:rPr lang="en-US" sz="3200" b="1" dirty="0">
                <a:solidFill>
                  <a:schemeClr val="tx1"/>
                </a:solidFill>
                <a:latin typeface="Arial" charset="0"/>
                <a:cs typeface="+mj-cs"/>
              </a:rPr>
              <a:t> </a:t>
            </a:r>
            <a:r>
              <a:rPr lang="en-US" sz="3200" b="1" dirty="0" err="1">
                <a:solidFill>
                  <a:schemeClr val="tx1"/>
                </a:solidFill>
                <a:latin typeface="Arial" charset="0"/>
                <a:cs typeface="+mj-cs"/>
              </a:rPr>
              <a:t>thuật</a:t>
            </a:r>
            <a:r>
              <a:rPr lang="en-US" sz="3200" b="1" dirty="0">
                <a:solidFill>
                  <a:schemeClr val="tx1"/>
                </a:solidFill>
                <a:latin typeface="Arial" charset="0"/>
                <a:cs typeface="+mj-cs"/>
              </a:rPr>
              <a:t> </a:t>
            </a:r>
            <a:r>
              <a:rPr lang="en-US" sz="3200" b="1" dirty="0" err="1">
                <a:solidFill>
                  <a:schemeClr val="tx1"/>
                </a:solidFill>
                <a:latin typeface="Arial" charset="0"/>
                <a:cs typeface="+mj-cs"/>
              </a:rPr>
              <a:t>ghép</a:t>
            </a:r>
            <a:r>
              <a:rPr lang="en-US" sz="3200" b="1" dirty="0">
                <a:solidFill>
                  <a:schemeClr val="tx1"/>
                </a:solidFill>
                <a:latin typeface="Arial" charset="0"/>
                <a:cs typeface="+mj-cs"/>
              </a:rPr>
              <a:t> </a:t>
            </a:r>
            <a:r>
              <a:rPr lang="en-US" sz="3200" b="1" dirty="0" err="1">
                <a:solidFill>
                  <a:schemeClr val="tx1"/>
                </a:solidFill>
                <a:latin typeface="Arial" charset="0"/>
                <a:cs typeface="+mj-cs"/>
              </a:rPr>
              <a:t>kênh</a:t>
            </a:r>
            <a:r>
              <a:rPr lang="en-US" sz="3200" b="1" dirty="0">
                <a:solidFill>
                  <a:schemeClr val="tx1"/>
                </a:solidFill>
                <a:latin typeface="Arial" charset="0"/>
                <a:cs typeface="+mj-cs"/>
              </a:rPr>
              <a:t> </a:t>
            </a:r>
            <a:r>
              <a:rPr lang="en-US" sz="3200" b="1" dirty="0" err="1">
                <a:solidFill>
                  <a:schemeClr val="tx1"/>
                </a:solidFill>
                <a:latin typeface="Arial" charset="0"/>
                <a:cs typeface="+mj-cs"/>
              </a:rPr>
              <a:t>và</a:t>
            </a:r>
            <a:r>
              <a:rPr lang="en-US" sz="3200" b="1" dirty="0">
                <a:solidFill>
                  <a:schemeClr val="tx1"/>
                </a:solidFill>
                <a:latin typeface="Arial" charset="0"/>
                <a:cs typeface="+mj-cs"/>
              </a:rPr>
              <a:t> </a:t>
            </a:r>
            <a:r>
              <a:rPr lang="en-US" sz="3200" b="1" dirty="0" err="1">
                <a:solidFill>
                  <a:schemeClr val="tx1"/>
                </a:solidFill>
                <a:latin typeface="Arial" charset="0"/>
                <a:cs typeface="+mj-cs"/>
              </a:rPr>
              <a:t>đa</a:t>
            </a:r>
            <a:r>
              <a:rPr lang="en-US" sz="3200" b="1" dirty="0">
                <a:solidFill>
                  <a:schemeClr val="tx1"/>
                </a:solidFill>
                <a:latin typeface="Arial" charset="0"/>
                <a:cs typeface="+mj-cs"/>
              </a:rPr>
              <a:t> </a:t>
            </a:r>
            <a:r>
              <a:rPr lang="en-US" sz="3200" b="1" dirty="0" err="1">
                <a:solidFill>
                  <a:schemeClr val="tx1"/>
                </a:solidFill>
                <a:latin typeface="Arial" charset="0"/>
                <a:cs typeface="+mj-cs"/>
              </a:rPr>
              <a:t>truy</a:t>
            </a:r>
            <a:r>
              <a:rPr lang="en-US" sz="3200" b="1" dirty="0">
                <a:solidFill>
                  <a:schemeClr val="tx1"/>
                </a:solidFill>
                <a:latin typeface="Arial" charset="0"/>
                <a:cs typeface="+mj-cs"/>
              </a:rPr>
              <a:t> </a:t>
            </a:r>
            <a:r>
              <a:rPr lang="en-US" sz="3200" b="1" dirty="0" err="1">
                <a:solidFill>
                  <a:schemeClr val="tx1"/>
                </a:solidFill>
                <a:latin typeface="Arial" charset="0"/>
                <a:cs typeface="+mj-cs"/>
              </a:rPr>
              <a:t>cập</a:t>
            </a:r>
            <a:endParaRPr lang="vi-VN" sz="3200" b="1" dirty="0">
              <a:solidFill>
                <a:schemeClr val="tx1"/>
              </a:solidFill>
              <a:latin typeface="Arial" charset="0"/>
              <a:cs typeface="+mj-cs"/>
            </a:endParaRPr>
          </a:p>
        </p:txBody>
      </p:sp>
    </p:spTree>
    <p:extLst>
      <p:ext uri="{BB962C8B-B14F-4D97-AF65-F5344CB8AC3E}">
        <p14:creationId xmlns:p14="http://schemas.microsoft.com/office/powerpoint/2010/main" val="3951734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rrowheads="1"/>
          </p:cNvSpPr>
          <p:nvPr>
            <p:ph type="title"/>
          </p:nvPr>
        </p:nvSpPr>
        <p:spPr>
          <a:xfrm>
            <a:off x="381000" y="0"/>
            <a:ext cx="8385175" cy="1050925"/>
          </a:xfrm>
        </p:spPr>
        <p:txBody>
          <a:bodyPr>
            <a:normAutofit/>
          </a:bodyPr>
          <a:lstStyle/>
          <a:p>
            <a:pPr eaLnBrk="1" hangingPunct="1">
              <a:defRPr/>
            </a:pPr>
            <a:r>
              <a:rPr lang="en-US" sz="3200" b="1" dirty="0" err="1">
                <a:solidFill>
                  <a:schemeClr val="tx1"/>
                </a:solidFill>
                <a:latin typeface="Arial" charset="0"/>
                <a:cs typeface="+mj-cs"/>
              </a:rPr>
              <a:t>Kỹ</a:t>
            </a:r>
            <a:r>
              <a:rPr lang="en-US" sz="3200" b="1" dirty="0">
                <a:solidFill>
                  <a:schemeClr val="tx1"/>
                </a:solidFill>
                <a:latin typeface="Arial" charset="0"/>
                <a:cs typeface="+mj-cs"/>
              </a:rPr>
              <a:t> </a:t>
            </a:r>
            <a:r>
              <a:rPr lang="en-US" sz="3200" b="1" dirty="0" err="1">
                <a:solidFill>
                  <a:schemeClr val="tx1"/>
                </a:solidFill>
                <a:latin typeface="Arial" charset="0"/>
                <a:cs typeface="+mj-cs"/>
              </a:rPr>
              <a:t>thuật</a:t>
            </a:r>
            <a:r>
              <a:rPr lang="en-US" sz="3200" b="1" dirty="0">
                <a:solidFill>
                  <a:schemeClr val="tx1"/>
                </a:solidFill>
                <a:latin typeface="Arial" charset="0"/>
                <a:cs typeface="+mj-cs"/>
              </a:rPr>
              <a:t> </a:t>
            </a:r>
            <a:r>
              <a:rPr lang="en-US" sz="3200" b="1" dirty="0" err="1">
                <a:solidFill>
                  <a:schemeClr val="tx1"/>
                </a:solidFill>
                <a:latin typeface="Arial" charset="0"/>
                <a:cs typeface="+mj-cs"/>
              </a:rPr>
              <a:t>ghép</a:t>
            </a:r>
            <a:r>
              <a:rPr lang="en-US" sz="3200" b="1" dirty="0">
                <a:solidFill>
                  <a:schemeClr val="tx1"/>
                </a:solidFill>
                <a:latin typeface="Arial" charset="0"/>
                <a:cs typeface="+mj-cs"/>
              </a:rPr>
              <a:t> </a:t>
            </a:r>
            <a:r>
              <a:rPr lang="en-US" sz="3200" b="1" dirty="0" err="1">
                <a:solidFill>
                  <a:schemeClr val="tx1"/>
                </a:solidFill>
                <a:latin typeface="Arial" charset="0"/>
                <a:cs typeface="+mj-cs"/>
              </a:rPr>
              <a:t>kênh</a:t>
            </a:r>
            <a:r>
              <a:rPr lang="en-US" sz="3200" b="1" dirty="0">
                <a:solidFill>
                  <a:schemeClr val="tx1"/>
                </a:solidFill>
                <a:latin typeface="Arial" charset="0"/>
                <a:cs typeface="+mj-cs"/>
              </a:rPr>
              <a:t> </a:t>
            </a:r>
            <a:r>
              <a:rPr lang="en-US" sz="3200" b="1" dirty="0" err="1">
                <a:solidFill>
                  <a:schemeClr val="tx1"/>
                </a:solidFill>
                <a:latin typeface="Arial" charset="0"/>
                <a:cs typeface="+mj-cs"/>
              </a:rPr>
              <a:t>và</a:t>
            </a:r>
            <a:r>
              <a:rPr lang="en-US" sz="3200" b="1" dirty="0">
                <a:solidFill>
                  <a:schemeClr val="tx1"/>
                </a:solidFill>
                <a:latin typeface="Arial" charset="0"/>
                <a:cs typeface="+mj-cs"/>
              </a:rPr>
              <a:t> </a:t>
            </a:r>
            <a:r>
              <a:rPr lang="en-US" sz="3200" b="1" dirty="0" err="1">
                <a:solidFill>
                  <a:schemeClr val="tx1"/>
                </a:solidFill>
                <a:latin typeface="Arial" charset="0"/>
                <a:cs typeface="+mj-cs"/>
              </a:rPr>
              <a:t>đa</a:t>
            </a:r>
            <a:r>
              <a:rPr lang="en-US" sz="3200" b="1" dirty="0">
                <a:solidFill>
                  <a:schemeClr val="tx1"/>
                </a:solidFill>
                <a:latin typeface="Arial" charset="0"/>
                <a:cs typeface="+mj-cs"/>
              </a:rPr>
              <a:t> </a:t>
            </a:r>
            <a:r>
              <a:rPr lang="en-US" sz="3200" b="1" dirty="0" err="1">
                <a:solidFill>
                  <a:schemeClr val="tx1"/>
                </a:solidFill>
                <a:latin typeface="Arial" charset="0"/>
                <a:cs typeface="+mj-cs"/>
              </a:rPr>
              <a:t>truy</a:t>
            </a:r>
            <a:r>
              <a:rPr lang="en-US" sz="3200" b="1" dirty="0">
                <a:solidFill>
                  <a:schemeClr val="tx1"/>
                </a:solidFill>
                <a:latin typeface="Arial" charset="0"/>
                <a:cs typeface="+mj-cs"/>
              </a:rPr>
              <a:t> </a:t>
            </a:r>
            <a:r>
              <a:rPr lang="en-US" sz="3200" b="1" dirty="0" err="1">
                <a:solidFill>
                  <a:schemeClr val="tx1"/>
                </a:solidFill>
                <a:latin typeface="Arial" charset="0"/>
                <a:cs typeface="+mj-cs"/>
              </a:rPr>
              <a:t>cập</a:t>
            </a:r>
            <a:endParaRPr lang="vi-VN" sz="3200" b="1" dirty="0">
              <a:solidFill>
                <a:schemeClr val="tx1"/>
              </a:solidFill>
              <a:latin typeface="Arial" charset="0"/>
              <a:cs typeface="+mj-cs"/>
            </a:endParaRPr>
          </a:p>
        </p:txBody>
      </p:sp>
      <p:sp>
        <p:nvSpPr>
          <p:cNvPr id="258051" name="Rectangle 3"/>
          <p:cNvSpPr>
            <a:spLocks noGrp="1" noRot="1" noChangeArrowheads="1"/>
          </p:cNvSpPr>
          <p:nvPr>
            <p:ph type="body" idx="4294967295"/>
          </p:nvPr>
        </p:nvSpPr>
        <p:spPr>
          <a:xfrm>
            <a:off x="228600" y="1295400"/>
            <a:ext cx="8915400" cy="685800"/>
          </a:xfrm>
        </p:spPr>
        <p:txBody>
          <a:bodyPr>
            <a:noAutofit/>
          </a:bodyPr>
          <a:lstStyle/>
          <a:p>
            <a:pPr eaLnBrk="1" hangingPunct="1">
              <a:lnSpc>
                <a:spcPct val="150000"/>
              </a:lnSpc>
              <a:spcBef>
                <a:spcPts val="600"/>
              </a:spcBef>
            </a:pPr>
            <a:r>
              <a:rPr lang="en-US" sz="2200" b="1" dirty="0" err="1">
                <a:solidFill>
                  <a:srgbClr val="FF0000"/>
                </a:solidFill>
                <a:latin typeface="Arial"/>
                <a:cs typeface="Arial"/>
              </a:rPr>
              <a:t>Là</a:t>
            </a:r>
            <a:r>
              <a:rPr lang="en-US" sz="2200" b="1" dirty="0">
                <a:solidFill>
                  <a:srgbClr val="FF0000"/>
                </a:solidFill>
                <a:latin typeface="Arial"/>
                <a:cs typeface="Arial"/>
              </a:rPr>
              <a:t> </a:t>
            </a:r>
            <a:r>
              <a:rPr lang="en-US" sz="2200" b="1" dirty="0" err="1">
                <a:solidFill>
                  <a:srgbClr val="FF0000"/>
                </a:solidFill>
                <a:latin typeface="Arial"/>
                <a:cs typeface="Arial"/>
              </a:rPr>
              <a:t>những</a:t>
            </a:r>
            <a:r>
              <a:rPr lang="en-US" sz="2200" b="1" dirty="0">
                <a:solidFill>
                  <a:srgbClr val="FF0000"/>
                </a:solidFill>
                <a:latin typeface="Arial"/>
                <a:cs typeface="Arial"/>
              </a:rPr>
              <a:t> </a:t>
            </a:r>
            <a:r>
              <a:rPr lang="en-US" sz="2200" b="1" dirty="0" err="1">
                <a:solidFill>
                  <a:srgbClr val="FF0000"/>
                </a:solidFill>
                <a:latin typeface="Arial"/>
                <a:cs typeface="Arial"/>
              </a:rPr>
              <a:t>biện</a:t>
            </a:r>
            <a:r>
              <a:rPr lang="en-US" sz="2200" b="1" dirty="0">
                <a:solidFill>
                  <a:srgbClr val="FF0000"/>
                </a:solidFill>
                <a:latin typeface="Arial"/>
                <a:cs typeface="Arial"/>
              </a:rPr>
              <a:t> </a:t>
            </a:r>
            <a:r>
              <a:rPr lang="en-US" sz="2200" b="1" dirty="0" err="1">
                <a:solidFill>
                  <a:srgbClr val="FF0000"/>
                </a:solidFill>
                <a:latin typeface="Arial"/>
                <a:cs typeface="Arial"/>
              </a:rPr>
              <a:t>pháp</a:t>
            </a:r>
            <a:r>
              <a:rPr lang="en-US" sz="2200" b="1" dirty="0">
                <a:solidFill>
                  <a:srgbClr val="FF0000"/>
                </a:solidFill>
                <a:latin typeface="Arial"/>
                <a:cs typeface="Arial"/>
              </a:rPr>
              <a:t> </a:t>
            </a:r>
            <a:r>
              <a:rPr lang="en-US" sz="2200" b="1" dirty="0" err="1">
                <a:solidFill>
                  <a:srgbClr val="FF0000"/>
                </a:solidFill>
                <a:latin typeface="Arial"/>
                <a:cs typeface="Arial"/>
              </a:rPr>
              <a:t>sử</a:t>
            </a:r>
            <a:r>
              <a:rPr lang="en-US" sz="2200" b="1" dirty="0">
                <a:solidFill>
                  <a:srgbClr val="FF0000"/>
                </a:solidFill>
                <a:latin typeface="Arial"/>
                <a:cs typeface="Arial"/>
              </a:rPr>
              <a:t> </a:t>
            </a:r>
            <a:r>
              <a:rPr lang="en-US" sz="2200" b="1" dirty="0" err="1">
                <a:solidFill>
                  <a:srgbClr val="FF0000"/>
                </a:solidFill>
                <a:latin typeface="Arial"/>
                <a:cs typeface="Arial"/>
              </a:rPr>
              <a:t>dụng</a:t>
            </a:r>
            <a:r>
              <a:rPr lang="en-US" sz="2200" b="1" dirty="0">
                <a:solidFill>
                  <a:srgbClr val="FF0000"/>
                </a:solidFill>
                <a:latin typeface="Arial"/>
                <a:cs typeface="Arial"/>
              </a:rPr>
              <a:t> </a:t>
            </a:r>
            <a:r>
              <a:rPr lang="en-US" sz="2200" b="1" dirty="0" err="1">
                <a:solidFill>
                  <a:srgbClr val="FF0000"/>
                </a:solidFill>
                <a:latin typeface="Arial"/>
                <a:cs typeface="Arial"/>
              </a:rPr>
              <a:t>để</a:t>
            </a:r>
            <a:r>
              <a:rPr lang="en-US" sz="2200" b="1" dirty="0">
                <a:solidFill>
                  <a:srgbClr val="FF0000"/>
                </a:solidFill>
                <a:latin typeface="Arial"/>
                <a:cs typeface="Arial"/>
              </a:rPr>
              <a:t> chia </a:t>
            </a:r>
            <a:r>
              <a:rPr lang="en-US" sz="2200" b="1" dirty="0" err="1">
                <a:solidFill>
                  <a:srgbClr val="FF0000"/>
                </a:solidFill>
                <a:latin typeface="Arial"/>
                <a:cs typeface="Arial"/>
              </a:rPr>
              <a:t>sẻ</a:t>
            </a:r>
            <a:r>
              <a:rPr lang="en-US" sz="2200" b="1" dirty="0">
                <a:solidFill>
                  <a:srgbClr val="FF0000"/>
                </a:solidFill>
                <a:latin typeface="Arial"/>
                <a:cs typeface="Arial"/>
              </a:rPr>
              <a:t> </a:t>
            </a:r>
            <a:r>
              <a:rPr lang="en-US" sz="2200" b="1" dirty="0" err="1">
                <a:solidFill>
                  <a:srgbClr val="FF0000"/>
                </a:solidFill>
                <a:latin typeface="Arial"/>
                <a:cs typeface="Arial"/>
              </a:rPr>
              <a:t>tài</a:t>
            </a:r>
            <a:r>
              <a:rPr lang="en-US" sz="2200" b="1" dirty="0">
                <a:solidFill>
                  <a:srgbClr val="FF0000"/>
                </a:solidFill>
                <a:latin typeface="Arial"/>
                <a:cs typeface="Arial"/>
              </a:rPr>
              <a:t> </a:t>
            </a:r>
            <a:r>
              <a:rPr lang="en-US" sz="2200" b="1" dirty="0" err="1">
                <a:solidFill>
                  <a:srgbClr val="FF0000"/>
                </a:solidFill>
                <a:latin typeface="Arial"/>
                <a:cs typeface="Arial"/>
              </a:rPr>
              <a:t>nguyên</a:t>
            </a:r>
            <a:r>
              <a:rPr lang="en-US" sz="2200" b="1" dirty="0">
                <a:solidFill>
                  <a:srgbClr val="FF0000"/>
                </a:solidFill>
                <a:latin typeface="Arial"/>
                <a:cs typeface="Arial"/>
              </a:rPr>
              <a:t> </a:t>
            </a:r>
            <a:r>
              <a:rPr lang="en-US" sz="2200" b="1" dirty="0" err="1">
                <a:solidFill>
                  <a:srgbClr val="FF0000"/>
                </a:solidFill>
                <a:latin typeface="Arial"/>
                <a:cs typeface="Arial"/>
              </a:rPr>
              <a:t>thông</a:t>
            </a:r>
            <a:r>
              <a:rPr lang="en-US" sz="2200" b="1" dirty="0">
                <a:solidFill>
                  <a:srgbClr val="FF0000"/>
                </a:solidFill>
                <a:latin typeface="Arial"/>
                <a:cs typeface="Arial"/>
              </a:rPr>
              <a:t> tin</a:t>
            </a:r>
            <a:endParaRPr lang="en-US" sz="2200" dirty="0">
              <a:solidFill>
                <a:srgbClr val="003399"/>
              </a:solidFill>
              <a:latin typeface="Arial"/>
              <a:cs typeface="Arial"/>
            </a:endParaRPr>
          </a:p>
        </p:txBody>
      </p:sp>
      <p:graphicFrame>
        <p:nvGraphicFramePr>
          <p:cNvPr id="5" name="Content Placeholder 5">
            <a:extLst>
              <a:ext uri="{FF2B5EF4-FFF2-40B4-BE49-F238E27FC236}">
                <a16:creationId xmlns:a16="http://schemas.microsoft.com/office/drawing/2014/main" id="{9F392A3F-6769-C04F-8366-A58502B0B3A2}"/>
              </a:ext>
            </a:extLst>
          </p:cNvPr>
          <p:cNvGraphicFramePr>
            <a:graphicFrameLocks/>
          </p:cNvGraphicFramePr>
          <p:nvPr>
            <p:extLst>
              <p:ext uri="{D42A27DB-BD31-4B8C-83A1-F6EECF244321}">
                <p14:modId xmlns:p14="http://schemas.microsoft.com/office/powerpoint/2010/main" val="1600124501"/>
              </p:ext>
            </p:extLst>
          </p:nvPr>
        </p:nvGraphicFramePr>
        <p:xfrm>
          <a:off x="76200" y="1295400"/>
          <a:ext cx="8991600" cy="5599814"/>
        </p:xfrm>
        <a:graphic>
          <a:graphicData uri="http://schemas.openxmlformats.org/drawingml/2006/table">
            <a:tbl>
              <a:tblPr/>
              <a:tblGrid>
                <a:gridCol w="44196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8182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err="1">
                          <a:ln>
                            <a:noFill/>
                          </a:ln>
                          <a:solidFill>
                            <a:schemeClr val="bg1"/>
                          </a:solidFill>
                          <a:effectLst/>
                          <a:latin typeface="Arial" charset="0"/>
                          <a:ea typeface="ＭＳ Ｐゴシック" charset="0"/>
                          <a:cs typeface="Arial" charset="0"/>
                        </a:rPr>
                        <a:t>Ghép</a:t>
                      </a:r>
                      <a:r>
                        <a:rPr kumimoji="0" lang="en-US" sz="2200" b="1" i="0" u="none" strike="noStrike" cap="none" normalizeH="0" baseline="0" dirty="0">
                          <a:ln>
                            <a:noFill/>
                          </a:ln>
                          <a:solidFill>
                            <a:schemeClr val="bg1"/>
                          </a:solidFill>
                          <a:effectLst/>
                          <a:latin typeface="Arial" charset="0"/>
                          <a:ea typeface="ＭＳ Ｐゴシック" charset="0"/>
                          <a:cs typeface="Arial" charset="0"/>
                        </a:rPr>
                        <a:t> </a:t>
                      </a:r>
                      <a:r>
                        <a:rPr kumimoji="0" lang="en-US" sz="2200" b="1" i="0" u="none" strike="noStrike" cap="none" normalizeH="0" baseline="0" dirty="0" err="1">
                          <a:ln>
                            <a:noFill/>
                          </a:ln>
                          <a:solidFill>
                            <a:schemeClr val="bg1"/>
                          </a:solidFill>
                          <a:effectLst/>
                          <a:latin typeface="Arial" charset="0"/>
                          <a:ea typeface="ＭＳ Ｐゴシック" charset="0"/>
                          <a:cs typeface="Arial" charset="0"/>
                        </a:rPr>
                        <a:t>kênh</a:t>
                      </a:r>
                      <a:r>
                        <a:rPr kumimoji="0" lang="en-US" sz="2200" b="1" i="0" u="none" strike="noStrike" cap="none" normalizeH="0" baseline="0" dirty="0">
                          <a:ln>
                            <a:noFill/>
                          </a:ln>
                          <a:solidFill>
                            <a:schemeClr val="bg1"/>
                          </a:solidFill>
                          <a:effectLst/>
                          <a:latin typeface="Arial" charset="0"/>
                          <a:ea typeface="ＭＳ Ｐゴシック" charset="0"/>
                          <a:cs typeface="Arial" charset="0"/>
                        </a:rPr>
                        <a:t> (Multiplexing)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err="1">
                          <a:ln>
                            <a:noFill/>
                          </a:ln>
                          <a:solidFill>
                            <a:schemeClr val="bg1"/>
                          </a:solidFill>
                          <a:effectLst/>
                          <a:latin typeface="Arial" charset="0"/>
                          <a:ea typeface="ＭＳ Ｐゴシック" charset="0"/>
                          <a:cs typeface="Arial" charset="0"/>
                        </a:rPr>
                        <a:t>Đa</a:t>
                      </a:r>
                      <a:r>
                        <a:rPr kumimoji="0" lang="en-US" sz="2200" b="1" i="0" u="none" strike="noStrike" cap="none" normalizeH="0" baseline="0" dirty="0">
                          <a:ln>
                            <a:noFill/>
                          </a:ln>
                          <a:solidFill>
                            <a:schemeClr val="bg1"/>
                          </a:solidFill>
                          <a:effectLst/>
                          <a:latin typeface="Arial" charset="0"/>
                          <a:ea typeface="ＭＳ Ｐゴシック" charset="0"/>
                          <a:cs typeface="Arial" charset="0"/>
                        </a:rPr>
                        <a:t> </a:t>
                      </a:r>
                      <a:r>
                        <a:rPr kumimoji="0" lang="en-US" sz="2200" b="1" i="0" u="none" strike="noStrike" cap="none" normalizeH="0" baseline="0" dirty="0" err="1">
                          <a:ln>
                            <a:noFill/>
                          </a:ln>
                          <a:solidFill>
                            <a:schemeClr val="bg1"/>
                          </a:solidFill>
                          <a:effectLst/>
                          <a:latin typeface="Arial" charset="0"/>
                          <a:ea typeface="ＭＳ Ｐゴシック" charset="0"/>
                          <a:cs typeface="Arial" charset="0"/>
                        </a:rPr>
                        <a:t>truy</a:t>
                      </a:r>
                      <a:r>
                        <a:rPr kumimoji="0" lang="en-US" sz="2200" b="1" i="0" u="none" strike="noStrike" cap="none" normalizeH="0" baseline="0" dirty="0">
                          <a:ln>
                            <a:noFill/>
                          </a:ln>
                          <a:solidFill>
                            <a:schemeClr val="bg1"/>
                          </a:solidFill>
                          <a:effectLst/>
                          <a:latin typeface="Arial" charset="0"/>
                          <a:ea typeface="ＭＳ Ｐゴシック" charset="0"/>
                          <a:cs typeface="Arial" charset="0"/>
                        </a:rPr>
                        <a:t> </a:t>
                      </a:r>
                      <a:r>
                        <a:rPr kumimoji="0" lang="en-US" sz="2200" b="1" i="0" u="none" strike="noStrike" cap="none" normalizeH="0" baseline="0" dirty="0" err="1">
                          <a:ln>
                            <a:noFill/>
                          </a:ln>
                          <a:solidFill>
                            <a:schemeClr val="bg1"/>
                          </a:solidFill>
                          <a:effectLst/>
                          <a:latin typeface="Arial" charset="0"/>
                          <a:ea typeface="ＭＳ Ｐゴシック" charset="0"/>
                          <a:cs typeface="Arial" charset="0"/>
                        </a:rPr>
                        <a:t>cập</a:t>
                      </a:r>
                      <a:r>
                        <a:rPr kumimoji="0" lang="en-US" sz="2200" b="1" i="0" u="none" strike="noStrike" cap="none" normalizeH="0" baseline="0" dirty="0">
                          <a:ln>
                            <a:noFill/>
                          </a:ln>
                          <a:solidFill>
                            <a:schemeClr val="bg1"/>
                          </a:solidFill>
                          <a:effectLst/>
                          <a:latin typeface="Arial" charset="0"/>
                          <a:ea typeface="ＭＳ Ｐゴシック" charset="0"/>
                          <a:cs typeface="Arial" charset="0"/>
                        </a:rPr>
                        <a:t> (Multiple Access)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211222">
                <a:tc>
                  <a:txBody>
                    <a:body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Một</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thiết</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bị</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ghép</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kênh</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tập</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trung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xử</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lý</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các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tín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hiệu</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đến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từ</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các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user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khác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nhau</a:t>
                      </a:r>
                      <a:endParaRPr kumimoji="0" lang="en-US" sz="2200" b="0" i="0" u="none" strike="noStrike" cap="none" normalizeH="0" baseline="0" dirty="0">
                        <a:ln>
                          <a:noFill/>
                        </a:ln>
                        <a:solidFill>
                          <a:schemeClr val="tx1"/>
                        </a:solidFill>
                        <a:effectLst/>
                        <a:latin typeface="Arial" charset="0"/>
                        <a:ea typeface="ＭＳ Ｐゴシック"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Việc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truy</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cập</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đến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tài</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nguyên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chung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được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thực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hiện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phân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tán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về</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cơ</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bản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là</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thực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hiện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tại</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các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user)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1"/>
                  </a:ext>
                </a:extLst>
              </a:tr>
              <a:tr h="1991240">
                <a:tc>
                  <a:txBody>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Thường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được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dùng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trên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đường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truyền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point-to-point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như</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điện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thoại</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cáp</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quang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kênh</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vô</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tuyến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a:t>
                      </a:r>
                    </a:p>
                    <a:p>
                      <a:pPr marL="0" marR="0" lvl="0" indent="0" algn="l" defTabSz="914400" rtl="0" eaLnBrk="1" fontAlgn="base" latinLnBrk="0" hangingPunct="1">
                        <a:lnSpc>
                          <a:spcPct val="130000"/>
                        </a:lnSpc>
                        <a:spcBef>
                          <a:spcPct val="0"/>
                        </a:spcBef>
                        <a:spcAft>
                          <a:spcPct val="0"/>
                        </a:spcAft>
                        <a:buClrTx/>
                        <a:buSzTx/>
                        <a:buFontTx/>
                        <a:buNone/>
                        <a:tabLst/>
                      </a:pPr>
                      <a:endParaRPr kumimoji="0" lang="en-US" sz="2200" b="0" i="0" u="none" strike="noStrike" cap="none" normalizeH="0" baseline="0" dirty="0">
                        <a:ln>
                          <a:noFill/>
                        </a:ln>
                        <a:solidFill>
                          <a:srgbClr val="000000"/>
                        </a:solidFill>
                        <a:effectLst/>
                        <a:latin typeface="Arial" charset="0"/>
                        <a:ea typeface="ＭＳ Ｐゴシック"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Thường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được</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dùng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trong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thông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tin di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động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thông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tin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vệ</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tinh</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a:t>
                      </a:r>
                    </a:p>
                    <a:p>
                      <a:pPr marL="0" marR="0" lvl="0" indent="0" algn="l" defTabSz="914400" rtl="0" eaLnBrk="1" fontAlgn="base" latinLnBrk="0" hangingPunct="1">
                        <a:lnSpc>
                          <a:spcPct val="130000"/>
                        </a:lnSpc>
                        <a:spcBef>
                          <a:spcPct val="0"/>
                        </a:spcBef>
                        <a:spcAft>
                          <a:spcPct val="0"/>
                        </a:spcAft>
                        <a:buClrTx/>
                        <a:buSzTx/>
                        <a:buFontTx/>
                        <a:buNone/>
                        <a:tabLst/>
                      </a:pPr>
                      <a:endParaRPr kumimoji="0" lang="en-US" sz="2200" b="0" i="0" u="none" strike="noStrike" cap="none" normalizeH="0" baseline="0" dirty="0">
                        <a:ln>
                          <a:noFill/>
                        </a:ln>
                        <a:solidFill>
                          <a:srgbClr val="000000"/>
                        </a:solidFill>
                        <a:effectLst/>
                        <a:latin typeface="Arial" charset="0"/>
                        <a:ea typeface="ＭＳ Ｐゴシック"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1594106">
                <a:tc>
                  <a:txBody>
                    <a:body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Ví</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dụ</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ghép</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kênh</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trong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hệ</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thống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điện</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thoại</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Ví</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dụ</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đa</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truy</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cập</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trong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hệ</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thống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thông</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tin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vệ</a:t>
                      </a:r>
                      <a:r>
                        <a:rPr kumimoji="0" lang="en-US" sz="2200" b="0" i="0" u="none" strike="noStrike" cap="none" normalizeH="0" baseline="0" dirty="0">
                          <a:ln>
                            <a:noFill/>
                          </a:ln>
                          <a:solidFill>
                            <a:srgbClr val="000000"/>
                          </a:solidFill>
                          <a:effectLst/>
                          <a:latin typeface="Arial" charset="0"/>
                          <a:ea typeface="ＭＳ Ｐゴシック" charset="0"/>
                          <a:cs typeface="Arial" charset="0"/>
                        </a:rPr>
                        <a:t> </a:t>
                      </a:r>
                      <a:r>
                        <a:rPr kumimoji="0" lang="en-US" sz="2200" b="0" i="0" u="none" strike="noStrike" cap="none" normalizeH="0" baseline="0" dirty="0" err="1">
                          <a:ln>
                            <a:noFill/>
                          </a:ln>
                          <a:solidFill>
                            <a:srgbClr val="000000"/>
                          </a:solidFill>
                          <a:effectLst/>
                          <a:latin typeface="Arial" charset="0"/>
                          <a:ea typeface="ＭＳ Ｐゴシック" charset="0"/>
                          <a:cs typeface="Arial" charset="0"/>
                        </a:rPr>
                        <a:t>tinh</a:t>
                      </a:r>
                      <a:endParaRPr kumimoji="0" lang="en-US" sz="2200" b="0" i="0" u="none" strike="noStrike" cap="none" normalizeH="0" baseline="0" dirty="0">
                        <a:ln>
                          <a:noFill/>
                        </a:ln>
                        <a:solidFill>
                          <a:srgbClr val="000000"/>
                        </a:solidFill>
                        <a:effectLst/>
                        <a:latin typeface="Arial" charset="0"/>
                        <a:ea typeface="ＭＳ Ｐゴシック"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6434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8051">
                                            <p:txEl>
                                              <p:pRg st="0" end="0"/>
                                            </p:txEl>
                                          </p:spTgt>
                                        </p:tgtEl>
                                        <p:attrNameLst>
                                          <p:attrName>style.visibility</p:attrName>
                                        </p:attrNameLst>
                                      </p:cBhvr>
                                      <p:to>
                                        <p:strVal val="visible"/>
                                      </p:to>
                                    </p:set>
                                    <p:anim calcmode="lin" valueType="num">
                                      <p:cBhvr additive="base">
                                        <p:cTn id="7" dur="500" fill="hold"/>
                                        <p:tgtEl>
                                          <p:spTgt spid="258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80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DD95983-6AA3-4F6B-98EA-7953A4D4C3D1}" type="slidenum">
              <a:rPr lang="en-US" smtClean="0"/>
              <a:pPr/>
              <a:t>17</a:t>
            </a:fld>
            <a:endParaRPr lang="en-US" dirty="0"/>
          </a:p>
        </p:txBody>
      </p:sp>
      <p:sp>
        <p:nvSpPr>
          <p:cNvPr id="6" name="Title 5"/>
          <p:cNvSpPr>
            <a:spLocks noGrp="1"/>
          </p:cNvSpPr>
          <p:nvPr>
            <p:ph type="title"/>
          </p:nvPr>
        </p:nvSpPr>
        <p:spPr/>
        <p:txBody>
          <a:bodyPr/>
          <a:lstStyle/>
          <a:p>
            <a:r>
              <a:rPr lang="en-US" dirty="0" err="1">
                <a:latin typeface="Arial"/>
                <a:cs typeface="Arial"/>
              </a:rPr>
              <a:t>Nội</a:t>
            </a:r>
            <a:r>
              <a:rPr lang="en-US" dirty="0">
                <a:latin typeface="Arial"/>
                <a:cs typeface="Arial"/>
              </a:rPr>
              <a:t> dung</a:t>
            </a:r>
          </a:p>
        </p:txBody>
      </p:sp>
      <p:sp>
        <p:nvSpPr>
          <p:cNvPr id="7" name="Content Placeholder 6"/>
          <p:cNvSpPr>
            <a:spLocks noGrp="1"/>
          </p:cNvSpPr>
          <p:nvPr>
            <p:ph sz="quarter" idx="1"/>
          </p:nvPr>
        </p:nvSpPr>
        <p:spPr/>
        <p:txBody>
          <a:bodyPr/>
          <a:lstStyle/>
          <a:p>
            <a:pPr marL="457200" indent="-457200">
              <a:lnSpc>
                <a:spcPct val="150000"/>
              </a:lnSpc>
              <a:buSzPct val="100000"/>
              <a:buFont typeface="+mj-lt"/>
              <a:buAutoNum type="arabicPeriod"/>
              <a:defRPr/>
            </a:pPr>
            <a:r>
              <a:rPr lang="en-US" sz="2400" dirty="0" err="1">
                <a:solidFill>
                  <a:schemeClr val="bg1">
                    <a:lumMod val="75000"/>
                  </a:schemeClr>
                </a:solidFill>
                <a:latin typeface="Arial"/>
                <a:cs typeface="Arial"/>
              </a:rPr>
              <a:t>Giới</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thiệu</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kỹ</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thuật</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ghép</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kênh</a:t>
            </a:r>
            <a:endParaRPr lang="en-US" sz="2400" dirty="0">
              <a:solidFill>
                <a:schemeClr val="bg1">
                  <a:lumMod val="75000"/>
                </a:schemeClr>
              </a:solidFill>
              <a:latin typeface="Arial"/>
              <a:cs typeface="Arial"/>
            </a:endParaRPr>
          </a:p>
          <a:p>
            <a:pPr marL="457200" indent="-457200">
              <a:lnSpc>
                <a:spcPct val="150000"/>
              </a:lnSpc>
              <a:buSzPct val="100000"/>
              <a:buFont typeface="+mj-lt"/>
              <a:buAutoNum type="arabicPeriod"/>
              <a:defRPr/>
            </a:pPr>
            <a:r>
              <a:rPr lang="en-US" sz="2400" dirty="0" err="1">
                <a:solidFill>
                  <a:schemeClr val="bg1">
                    <a:lumMod val="75000"/>
                  </a:schemeClr>
                </a:solidFill>
                <a:latin typeface="Arial"/>
                <a:cs typeface="Arial"/>
              </a:rPr>
              <a:t>Phân</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biệt</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ghép</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kênh</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và</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đa</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truy</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cập</a:t>
            </a:r>
            <a:endParaRPr lang="en-US" sz="2400" dirty="0">
              <a:solidFill>
                <a:schemeClr val="bg1">
                  <a:lumMod val="75000"/>
                </a:schemeClr>
              </a:solidFill>
              <a:latin typeface="Arial"/>
              <a:cs typeface="Arial"/>
            </a:endParaRPr>
          </a:p>
          <a:p>
            <a:pPr marL="457200" indent="-457200">
              <a:lnSpc>
                <a:spcPct val="150000"/>
              </a:lnSpc>
              <a:buSzPct val="100000"/>
              <a:buFont typeface="+mj-lt"/>
              <a:buAutoNum type="arabicPeriod"/>
              <a:defRPr/>
            </a:pPr>
            <a:r>
              <a:rPr lang="en-US" sz="2400" b="1" dirty="0" err="1">
                <a:solidFill>
                  <a:srgbClr val="0000FF"/>
                </a:solidFill>
                <a:latin typeface="Arial"/>
                <a:cs typeface="Arial"/>
              </a:rPr>
              <a:t>Kỹ</a:t>
            </a:r>
            <a:r>
              <a:rPr lang="en-US" sz="2400" b="1" dirty="0">
                <a:solidFill>
                  <a:srgbClr val="0000FF"/>
                </a:solidFill>
                <a:latin typeface="Arial"/>
                <a:cs typeface="Arial"/>
              </a:rPr>
              <a:t> </a:t>
            </a:r>
            <a:r>
              <a:rPr lang="en-US" sz="2400" b="1" dirty="0" err="1">
                <a:solidFill>
                  <a:srgbClr val="0000FF"/>
                </a:solidFill>
                <a:latin typeface="Arial"/>
                <a:cs typeface="Arial"/>
              </a:rPr>
              <a:t>thuật</a:t>
            </a:r>
            <a:r>
              <a:rPr lang="en-US" sz="2400" b="1" dirty="0">
                <a:solidFill>
                  <a:srgbClr val="0000FF"/>
                </a:solidFill>
                <a:latin typeface="Arial"/>
                <a:cs typeface="Arial"/>
              </a:rPr>
              <a:t> </a:t>
            </a:r>
            <a:r>
              <a:rPr lang="en-US" sz="2400" b="1" dirty="0" err="1">
                <a:solidFill>
                  <a:srgbClr val="0000FF"/>
                </a:solidFill>
                <a:latin typeface="Arial"/>
                <a:cs typeface="Arial"/>
              </a:rPr>
              <a:t>ghép</a:t>
            </a:r>
            <a:r>
              <a:rPr lang="en-US" sz="2400" b="1" dirty="0">
                <a:solidFill>
                  <a:srgbClr val="0000FF"/>
                </a:solidFill>
                <a:latin typeface="Arial"/>
                <a:cs typeface="Arial"/>
              </a:rPr>
              <a:t> </a:t>
            </a:r>
            <a:r>
              <a:rPr lang="en-US" sz="2400" b="1" dirty="0" err="1">
                <a:solidFill>
                  <a:srgbClr val="0000FF"/>
                </a:solidFill>
                <a:latin typeface="Arial"/>
                <a:cs typeface="Arial"/>
              </a:rPr>
              <a:t>kênh</a:t>
            </a:r>
            <a:r>
              <a:rPr lang="en-US" sz="2400" b="1" dirty="0">
                <a:solidFill>
                  <a:srgbClr val="0000FF"/>
                </a:solidFill>
                <a:latin typeface="Arial"/>
                <a:cs typeface="Arial"/>
              </a:rPr>
              <a:t> FDM</a:t>
            </a:r>
          </a:p>
          <a:p>
            <a:pPr marL="457200" indent="-457200">
              <a:lnSpc>
                <a:spcPct val="150000"/>
              </a:lnSpc>
              <a:buSzPct val="100000"/>
              <a:buFont typeface="+mj-lt"/>
              <a:buAutoNum type="arabicPeriod"/>
              <a:defRPr/>
            </a:pPr>
            <a:r>
              <a:rPr lang="en-US" sz="2400" dirty="0" err="1">
                <a:solidFill>
                  <a:schemeClr val="bg1">
                    <a:lumMod val="75000"/>
                  </a:schemeClr>
                </a:solidFill>
                <a:latin typeface="Arial"/>
                <a:cs typeface="Arial"/>
              </a:rPr>
              <a:t>Kỹ</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thuật</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ghép</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kênh</a:t>
            </a:r>
            <a:r>
              <a:rPr lang="en-US" sz="2400" dirty="0">
                <a:solidFill>
                  <a:schemeClr val="bg1">
                    <a:lumMod val="75000"/>
                  </a:schemeClr>
                </a:solidFill>
                <a:latin typeface="Arial"/>
                <a:cs typeface="Arial"/>
              </a:rPr>
              <a:t> TDM</a:t>
            </a:r>
          </a:p>
          <a:p>
            <a:pPr marL="457200" indent="-457200">
              <a:lnSpc>
                <a:spcPct val="150000"/>
              </a:lnSpc>
              <a:buSzPct val="100000"/>
              <a:buFont typeface="+mj-lt"/>
              <a:buAutoNum type="arabicPeriod"/>
            </a:pPr>
            <a:endParaRPr lang="en-US" dirty="0"/>
          </a:p>
        </p:txBody>
      </p:sp>
    </p:spTree>
    <p:extLst>
      <p:ext uri="{BB962C8B-B14F-4D97-AF65-F5344CB8AC3E}">
        <p14:creationId xmlns:p14="http://schemas.microsoft.com/office/powerpoint/2010/main" val="1225255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rrowheads="1"/>
          </p:cNvSpPr>
          <p:nvPr>
            <p:ph type="title"/>
          </p:nvPr>
        </p:nvSpPr>
        <p:spPr>
          <a:xfrm>
            <a:off x="381000" y="152400"/>
            <a:ext cx="8385175" cy="822325"/>
          </a:xfrm>
        </p:spPr>
        <p:txBody>
          <a:bodyPr>
            <a:normAutofit/>
          </a:bodyPr>
          <a:lstStyle/>
          <a:p>
            <a:pPr eaLnBrk="1" hangingPunct="1">
              <a:defRPr/>
            </a:pPr>
            <a:r>
              <a:rPr lang="en-US" sz="3200" b="1" dirty="0" err="1">
                <a:solidFill>
                  <a:srgbClr val="000000"/>
                </a:solidFill>
                <a:effectLst>
                  <a:outerShdw blurRad="38100" dist="38100" dir="2700000" algn="tl">
                    <a:srgbClr val="DDDDDD"/>
                  </a:outerShdw>
                </a:effectLst>
                <a:latin typeface="Arial" charset="0"/>
                <a:cs typeface="+mj-cs"/>
              </a:rPr>
              <a:t>Ví</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dụ</a:t>
            </a:r>
            <a:r>
              <a:rPr lang="en-US" sz="3200" b="1" dirty="0">
                <a:solidFill>
                  <a:srgbClr val="000000"/>
                </a:solidFill>
                <a:effectLst>
                  <a:outerShdw blurRad="38100" dist="38100" dir="2700000" algn="tl">
                    <a:srgbClr val="DDDDDD"/>
                  </a:outerShdw>
                </a:effectLst>
                <a:latin typeface="Arial" charset="0"/>
                <a:cs typeface="+mj-cs"/>
              </a:rPr>
              <a:t> FDM</a:t>
            </a:r>
          </a:p>
        </p:txBody>
      </p:sp>
      <p:sp>
        <p:nvSpPr>
          <p:cNvPr id="3277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71" name="Rectangle 5"/>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72" name="Rectangle 6"/>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73" name="Rectangle 7"/>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74"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75" name="Rectangle 9"/>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76" name="Rectangle 10"/>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77"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78"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79" name="Rectangle 13"/>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80" name="Rectangle 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81" name="Rectangle 15"/>
          <p:cNvSpPr>
            <a:spLocks noChangeArrowheads="1"/>
          </p:cNvSpPr>
          <p:nvPr/>
        </p:nvSpPr>
        <p:spPr bwMode="auto">
          <a:xfrm>
            <a:off x="0" y="31575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82" name="Rectangle 16"/>
          <p:cNvSpPr>
            <a:spLocks noChangeArrowheads="1"/>
          </p:cNvSpPr>
          <p:nvPr/>
        </p:nvSpPr>
        <p:spPr bwMode="auto">
          <a:xfrm>
            <a:off x="0" y="31575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83" name="Rectangle 1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84" name="Rectangle 18"/>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85" name="Rectangle 19"/>
          <p:cNvSpPr>
            <a:spLocks noChangeArrowheads="1"/>
          </p:cNvSpPr>
          <p:nvPr/>
        </p:nvSpPr>
        <p:spPr bwMode="auto">
          <a:xfrm>
            <a:off x="0" y="3128963"/>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86" name="Rectangle 2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87" name="Rectangle 21"/>
          <p:cNvSpPr>
            <a:spLocks noChangeArrowheads="1"/>
          </p:cNvSpPr>
          <p:nvPr/>
        </p:nvSpPr>
        <p:spPr bwMode="auto">
          <a:xfrm>
            <a:off x="0" y="31575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88" name="Rectangle 22"/>
          <p:cNvSpPr>
            <a:spLocks noChangeArrowheads="1"/>
          </p:cNvSpPr>
          <p:nvPr/>
        </p:nvSpPr>
        <p:spPr bwMode="auto">
          <a:xfrm>
            <a:off x="0" y="32718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89" name="Rectangle 23"/>
          <p:cNvSpPr>
            <a:spLocks noChangeArrowheads="1"/>
          </p:cNvSpPr>
          <p:nvPr/>
        </p:nvSpPr>
        <p:spPr bwMode="auto">
          <a:xfrm>
            <a:off x="0" y="325278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90" name="Rectangle 24"/>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62" name="Rectangle 3">
            <a:extLst>
              <a:ext uri="{FF2B5EF4-FFF2-40B4-BE49-F238E27FC236}">
                <a16:creationId xmlns:a16="http://schemas.microsoft.com/office/drawing/2014/main" id="{B88EA776-0E43-5444-A2BE-29FBBA02C675}"/>
              </a:ext>
            </a:extLst>
          </p:cNvPr>
          <p:cNvSpPr txBox="1">
            <a:spLocks noRot="1" noChangeArrowheads="1"/>
          </p:cNvSpPr>
          <p:nvPr/>
        </p:nvSpPr>
        <p:spPr>
          <a:xfrm>
            <a:off x="228600" y="1295400"/>
            <a:ext cx="8763000" cy="4572000"/>
          </a:xfrm>
          <a:prstGeom prst="rect">
            <a:avLst/>
          </a:prstGeom>
        </p:spPr>
        <p:txBody>
          <a:bodyPr vert="horz">
            <a:normAutofit/>
          </a:bodyPr>
          <a:lstStyle>
            <a:lvl1pPr marL="320040" indent="-320040" algn="l" rtl="0" eaLnBrk="1" latinLnBrk="0" hangingPunct="1">
              <a:spcBef>
                <a:spcPts val="700"/>
              </a:spcBef>
              <a:buClr>
                <a:srgbClr val="2909AF"/>
              </a:buClr>
              <a:buSzPct val="60000"/>
              <a:buFont typeface="Wingdings" pitchFamily="2" charset="2"/>
              <a:buChar char="q"/>
              <a:defRPr kumimoji="0" sz="2000" kern="1200">
                <a:solidFill>
                  <a:schemeClr val="tx1"/>
                </a:solidFill>
                <a:latin typeface="Times New Roman" pitchFamily="18" charset="0"/>
                <a:ea typeface="+mn-ea"/>
                <a:cs typeface="Times New Roman" pitchFamily="18" charset="0"/>
              </a:defRPr>
            </a:lvl1pPr>
            <a:lvl2pPr marL="640080" indent="-274320" algn="l" rtl="0" eaLnBrk="1" latinLnBrk="0" hangingPunct="1">
              <a:spcBef>
                <a:spcPts val="550"/>
              </a:spcBef>
              <a:buClr>
                <a:srgbClr val="2909AF"/>
              </a:buClr>
              <a:buSzPct val="100000"/>
              <a:buFont typeface="Wingdings" pitchFamily="2" charset="2"/>
              <a:buChar char="§"/>
              <a:defRPr kumimoji="0" sz="1900" kern="1200">
                <a:solidFill>
                  <a:schemeClr val="tx1"/>
                </a:solidFill>
                <a:latin typeface="Times New Roman" pitchFamily="18" charset="0"/>
                <a:ea typeface="+mn-ea"/>
                <a:cs typeface="Times New Roman" pitchFamily="18" charset="0"/>
              </a:defRPr>
            </a:lvl2pPr>
            <a:lvl3pPr marL="914400" indent="-228600" algn="l" rtl="0" eaLnBrk="1" latinLnBrk="0" hangingPunct="1">
              <a:spcBef>
                <a:spcPts val="500"/>
              </a:spcBef>
              <a:buClr>
                <a:srgbClr val="2909AF"/>
              </a:buClr>
              <a:buSzPct val="75000"/>
              <a:buFont typeface="Courier New" pitchFamily="49" charset="0"/>
              <a:buChar char="o"/>
              <a:defRPr kumimoji="0" sz="1800" kern="1200">
                <a:solidFill>
                  <a:schemeClr val="tx1"/>
                </a:solidFill>
                <a:latin typeface="Times New Roman" pitchFamily="18" charset="0"/>
                <a:ea typeface="+mn-ea"/>
                <a:cs typeface="Times New Roman" pitchFamily="18" charset="0"/>
              </a:defRPr>
            </a:lvl3pPr>
            <a:lvl4pPr marL="1371600" indent="-228600" algn="l" rtl="0" eaLnBrk="1" latinLnBrk="0" hangingPunct="1">
              <a:spcBef>
                <a:spcPts val="400"/>
              </a:spcBef>
              <a:buClr>
                <a:srgbClr val="2909AF"/>
              </a:buClr>
              <a:buSzPct val="75000"/>
              <a:buFont typeface="Times New Roman" pitchFamily="18" charset="0"/>
              <a:buChar char="+"/>
              <a:defRPr kumimoji="0" sz="1700" kern="1200">
                <a:solidFill>
                  <a:schemeClr val="tx1"/>
                </a:solidFill>
                <a:latin typeface="Times New Roman" pitchFamily="18" charset="0"/>
                <a:ea typeface="+mn-ea"/>
                <a:cs typeface="Times New Roman" pitchFamily="18" charset="0"/>
              </a:defRPr>
            </a:lvl4pPr>
            <a:lvl5pPr marL="1828800" indent="-228600" algn="l" rtl="0" eaLnBrk="1" latinLnBrk="0" hangingPunct="1">
              <a:spcBef>
                <a:spcPts val="400"/>
              </a:spcBef>
              <a:buClr>
                <a:srgbClr val="2909AF"/>
              </a:buClr>
              <a:buSzPct val="65000"/>
              <a:buFont typeface="Arial" pitchFamily="34" charset="0"/>
              <a:buChar char="•"/>
              <a:defRPr kumimoji="0" sz="1600" kern="1200">
                <a:solidFill>
                  <a:schemeClr val="tx1"/>
                </a:solidFill>
                <a:latin typeface="Times New Roman" pitchFamily="18" charset="0"/>
                <a:ea typeface="+mn-ea"/>
                <a:cs typeface="Times New Roman" pitchFamily="18"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lnSpc>
                <a:spcPct val="150000"/>
              </a:lnSpc>
            </a:pPr>
            <a:r>
              <a:rPr lang="vi-VN" sz="2200" dirty="0">
                <a:solidFill>
                  <a:srgbClr val="000066"/>
                </a:solidFill>
                <a:latin typeface="Arial" charset="0"/>
              </a:rPr>
              <a:t>Ví dụ 3 đầu cuối A, B, C truyền tín hiệu trên cùng một kênh truyền.</a:t>
            </a:r>
          </a:p>
          <a:p>
            <a:pPr>
              <a:lnSpc>
                <a:spcPct val="150000"/>
              </a:lnSpc>
            </a:pPr>
            <a:r>
              <a:rPr lang="vi-VN" sz="2200" dirty="0">
                <a:solidFill>
                  <a:srgbClr val="000066"/>
                </a:solidFill>
                <a:latin typeface="Arial" charset="0"/>
              </a:rPr>
              <a:t> FDM kết hợp các tín hiệu này lại với nhau và truyền đồng thời</a:t>
            </a:r>
          </a:p>
          <a:p>
            <a:pPr>
              <a:lnSpc>
                <a:spcPct val="150000"/>
              </a:lnSpc>
            </a:pPr>
            <a:r>
              <a:rPr lang="vi-VN" sz="2200" dirty="0">
                <a:solidFill>
                  <a:srgbClr val="000066"/>
                </a:solidFill>
                <a:latin typeface="Arial" charset="0"/>
              </a:rPr>
              <a:t>Cách truyền giống như tín hiệu được truyền riêng lẻ trong các kênh con không chồng nhau, sử dụng các tần số khác nhau</a:t>
            </a:r>
          </a:p>
          <a:p>
            <a:pPr>
              <a:lnSpc>
                <a:spcPct val="150000"/>
              </a:lnSpc>
            </a:pPr>
            <a:endParaRPr lang="vi-VN" sz="2200" dirty="0">
              <a:solidFill>
                <a:srgbClr val="000066"/>
              </a:solidFill>
              <a:latin typeface="Arial" charset="0"/>
            </a:endParaRPr>
          </a:p>
        </p:txBody>
      </p:sp>
      <p:pic>
        <p:nvPicPr>
          <p:cNvPr id="3" name="Picture 2">
            <a:extLst>
              <a:ext uri="{FF2B5EF4-FFF2-40B4-BE49-F238E27FC236}">
                <a16:creationId xmlns:a16="http://schemas.microsoft.com/office/drawing/2014/main" id="{F5A9B466-68E4-584D-A7CA-3D3401BE3362}"/>
              </a:ext>
            </a:extLst>
          </p:cNvPr>
          <p:cNvPicPr>
            <a:picLocks noChangeAspect="1"/>
          </p:cNvPicPr>
          <p:nvPr/>
        </p:nvPicPr>
        <p:blipFill>
          <a:blip r:embed="rId3"/>
          <a:stretch>
            <a:fillRect/>
          </a:stretch>
        </p:blipFill>
        <p:spPr>
          <a:xfrm>
            <a:off x="34636" y="3886200"/>
            <a:ext cx="9144000" cy="2477090"/>
          </a:xfrm>
          <a:prstGeom prst="rect">
            <a:avLst/>
          </a:prstGeom>
        </p:spPr>
      </p:pic>
    </p:spTree>
    <p:extLst>
      <p:ext uri="{BB962C8B-B14F-4D97-AF65-F5344CB8AC3E}">
        <p14:creationId xmlns:p14="http://schemas.microsoft.com/office/powerpoint/2010/main" val="2711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anim calcmode="lin" valueType="num">
                                      <p:cBhvr additive="base">
                                        <p:cTn id="7"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2">
                                            <p:txEl>
                                              <p:pRg st="1" end="1"/>
                                            </p:txEl>
                                          </p:spTgt>
                                        </p:tgtEl>
                                        <p:attrNameLst>
                                          <p:attrName>style.visibility</p:attrName>
                                        </p:attrNameLst>
                                      </p:cBhvr>
                                      <p:to>
                                        <p:strVal val="visible"/>
                                      </p:to>
                                    </p:set>
                                    <p:anim calcmode="lin" valueType="num">
                                      <p:cBhvr additive="base">
                                        <p:cTn id="13" dur="500" fill="hold"/>
                                        <p:tgtEl>
                                          <p:spTgt spid="6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2">
                                            <p:txEl>
                                              <p:pRg st="2" end="2"/>
                                            </p:txEl>
                                          </p:spTgt>
                                        </p:tgtEl>
                                        <p:attrNameLst>
                                          <p:attrName>style.visibility</p:attrName>
                                        </p:attrNameLst>
                                      </p:cBhvr>
                                      <p:to>
                                        <p:strVal val="visible"/>
                                      </p:to>
                                    </p:set>
                                    <p:anim calcmode="lin" valueType="num">
                                      <p:cBhvr additive="base">
                                        <p:cTn id="19" dur="500" fill="hold"/>
                                        <p:tgtEl>
                                          <p:spTgt spid="6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rrowheads="1"/>
          </p:cNvSpPr>
          <p:nvPr>
            <p:ph type="title"/>
          </p:nvPr>
        </p:nvSpPr>
        <p:spPr>
          <a:xfrm>
            <a:off x="381000" y="152400"/>
            <a:ext cx="8385175" cy="822325"/>
          </a:xfrm>
        </p:spPr>
        <p:txBody>
          <a:bodyPr>
            <a:normAutofit/>
          </a:bodyPr>
          <a:lstStyle/>
          <a:p>
            <a:pPr eaLnBrk="1" hangingPunct="1">
              <a:defRPr/>
            </a:pPr>
            <a:r>
              <a:rPr lang="en-US" sz="3200" dirty="0" err="1">
                <a:solidFill>
                  <a:srgbClr val="000000"/>
                </a:solidFill>
                <a:effectLst>
                  <a:outerShdw blurRad="38100" dist="38100" dir="2700000" algn="tl">
                    <a:srgbClr val="DDDDDD"/>
                  </a:outerShdw>
                </a:effectLst>
                <a:latin typeface="Arial" charset="0"/>
                <a:cs typeface="+mj-cs"/>
              </a:rPr>
              <a:t>Phổ</a:t>
            </a:r>
            <a:r>
              <a:rPr lang="en-US" sz="3200" dirty="0">
                <a:solidFill>
                  <a:srgbClr val="000000"/>
                </a:solidFill>
                <a:effectLst>
                  <a:outerShdw blurRad="38100" dist="38100" dir="2700000" algn="tl">
                    <a:srgbClr val="DDDDDD"/>
                  </a:outerShdw>
                </a:effectLst>
                <a:latin typeface="Arial" charset="0"/>
                <a:cs typeface="+mj-cs"/>
              </a:rPr>
              <a:t> </a:t>
            </a:r>
            <a:r>
              <a:rPr lang="en-US" sz="3200" dirty="0" err="1">
                <a:solidFill>
                  <a:srgbClr val="000000"/>
                </a:solidFill>
                <a:effectLst>
                  <a:outerShdw blurRad="38100" dist="38100" dir="2700000" algn="tl">
                    <a:srgbClr val="DDDDDD"/>
                  </a:outerShdw>
                </a:effectLst>
                <a:latin typeface="Arial" charset="0"/>
                <a:cs typeface="+mj-cs"/>
              </a:rPr>
              <a:t>tín</a:t>
            </a:r>
            <a:r>
              <a:rPr lang="en-US" sz="3200" dirty="0">
                <a:solidFill>
                  <a:srgbClr val="000000"/>
                </a:solidFill>
                <a:effectLst>
                  <a:outerShdw blurRad="38100" dist="38100" dir="2700000" algn="tl">
                    <a:srgbClr val="DDDDDD"/>
                  </a:outerShdw>
                </a:effectLst>
                <a:latin typeface="Arial" charset="0"/>
                <a:cs typeface="+mj-cs"/>
              </a:rPr>
              <a:t> </a:t>
            </a:r>
            <a:r>
              <a:rPr lang="en-US" sz="3200" dirty="0" err="1">
                <a:solidFill>
                  <a:srgbClr val="000000"/>
                </a:solidFill>
                <a:effectLst>
                  <a:outerShdw blurRad="38100" dist="38100" dir="2700000" algn="tl">
                    <a:srgbClr val="DDDDDD"/>
                  </a:outerShdw>
                </a:effectLst>
                <a:latin typeface="Arial" charset="0"/>
                <a:cs typeface="+mj-cs"/>
              </a:rPr>
              <a:t>hiệu</a:t>
            </a:r>
            <a:r>
              <a:rPr lang="en-US" sz="3200" b="1" dirty="0">
                <a:solidFill>
                  <a:srgbClr val="000000"/>
                </a:solidFill>
                <a:effectLst>
                  <a:outerShdw blurRad="38100" dist="38100" dir="2700000" algn="tl">
                    <a:srgbClr val="DDDDDD"/>
                  </a:outerShdw>
                </a:effectLst>
                <a:latin typeface="Arial" charset="0"/>
                <a:cs typeface="+mj-cs"/>
              </a:rPr>
              <a:t> FDM</a:t>
            </a:r>
          </a:p>
        </p:txBody>
      </p:sp>
      <p:sp>
        <p:nvSpPr>
          <p:cNvPr id="3277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74"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77"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78"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80" name="Rectangle 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83" name="Rectangle 1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2786" name="Rectangle 2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241701" name="Rectangle 37"/>
          <p:cNvSpPr>
            <a:spLocks noChangeArrowheads="1"/>
          </p:cNvSpPr>
          <p:nvPr/>
        </p:nvSpPr>
        <p:spPr bwMode="auto">
          <a:xfrm>
            <a:off x="304800" y="1600200"/>
            <a:ext cx="8305800" cy="1079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p>
            <a:pPr algn="just">
              <a:lnSpc>
                <a:spcPct val="150000"/>
              </a:lnSpc>
              <a:spcBef>
                <a:spcPct val="40000"/>
              </a:spcBef>
            </a:pPr>
            <a:r>
              <a:rPr lang="en-US" sz="2200" dirty="0" err="1">
                <a:solidFill>
                  <a:srgbClr val="000066"/>
                </a:solidFill>
                <a:latin typeface="Arial"/>
                <a:cs typeface="Arial"/>
              </a:rPr>
              <a:t>Phổ</a:t>
            </a:r>
            <a:r>
              <a:rPr lang="en-US" sz="2200" dirty="0">
                <a:solidFill>
                  <a:srgbClr val="000066"/>
                </a:solidFill>
                <a:latin typeface="Arial"/>
                <a:cs typeface="Arial"/>
              </a:rPr>
              <a:t> </a:t>
            </a:r>
            <a:r>
              <a:rPr lang="en-US" sz="2200" dirty="0" err="1">
                <a:solidFill>
                  <a:srgbClr val="000066"/>
                </a:solidFill>
                <a:latin typeface="Arial"/>
                <a:cs typeface="Arial"/>
              </a:rPr>
              <a:t>tín</a:t>
            </a:r>
            <a:r>
              <a:rPr lang="en-US" sz="2200" dirty="0">
                <a:solidFill>
                  <a:srgbClr val="000066"/>
                </a:solidFill>
                <a:latin typeface="Arial"/>
                <a:cs typeface="Arial"/>
              </a:rPr>
              <a:t> </a:t>
            </a:r>
            <a:r>
              <a:rPr lang="en-US" sz="2200" dirty="0" err="1">
                <a:solidFill>
                  <a:srgbClr val="000066"/>
                </a:solidFill>
                <a:latin typeface="Arial"/>
                <a:cs typeface="Arial"/>
              </a:rPr>
              <a:t>hiệu</a:t>
            </a:r>
            <a:r>
              <a:rPr lang="en-US" sz="2200" dirty="0">
                <a:solidFill>
                  <a:srgbClr val="000066"/>
                </a:solidFill>
                <a:latin typeface="Arial"/>
                <a:cs typeface="Arial"/>
              </a:rPr>
              <a:t> FDM </a:t>
            </a:r>
            <a:r>
              <a:rPr lang="en-US" sz="2200" dirty="0" err="1">
                <a:solidFill>
                  <a:srgbClr val="000066"/>
                </a:solidFill>
                <a:latin typeface="Arial"/>
                <a:cs typeface="Arial"/>
              </a:rPr>
              <a:t>gồm</a:t>
            </a:r>
            <a:r>
              <a:rPr lang="en-US" sz="2200" dirty="0">
                <a:solidFill>
                  <a:srgbClr val="000066"/>
                </a:solidFill>
                <a:latin typeface="Arial"/>
                <a:cs typeface="Arial"/>
              </a:rPr>
              <a:t> </a:t>
            </a:r>
            <a:r>
              <a:rPr lang="en-US" sz="2200" dirty="0" err="1">
                <a:solidFill>
                  <a:srgbClr val="000066"/>
                </a:solidFill>
                <a:latin typeface="Arial"/>
                <a:cs typeface="Arial"/>
              </a:rPr>
              <a:t>phổ</a:t>
            </a:r>
            <a:r>
              <a:rPr lang="en-US" sz="2200" dirty="0">
                <a:solidFill>
                  <a:srgbClr val="000066"/>
                </a:solidFill>
                <a:latin typeface="Arial"/>
                <a:cs typeface="Arial"/>
              </a:rPr>
              <a:t> </a:t>
            </a:r>
            <a:r>
              <a:rPr lang="en-US" sz="2200" dirty="0" err="1">
                <a:solidFill>
                  <a:srgbClr val="000066"/>
                </a:solidFill>
                <a:latin typeface="Arial"/>
                <a:cs typeface="Arial"/>
              </a:rPr>
              <a:t>tất</a:t>
            </a:r>
            <a:r>
              <a:rPr lang="en-US" sz="2200" dirty="0">
                <a:solidFill>
                  <a:srgbClr val="000066"/>
                </a:solidFill>
                <a:latin typeface="Arial"/>
                <a:cs typeface="Arial"/>
              </a:rPr>
              <a:t> </a:t>
            </a:r>
            <a:r>
              <a:rPr lang="en-US" sz="2200" dirty="0" err="1">
                <a:solidFill>
                  <a:srgbClr val="000066"/>
                </a:solidFill>
                <a:latin typeface="Arial"/>
                <a:cs typeface="Arial"/>
              </a:rPr>
              <a:t>cả</a:t>
            </a:r>
            <a:r>
              <a:rPr lang="en-US" sz="2200" dirty="0">
                <a:solidFill>
                  <a:srgbClr val="000066"/>
                </a:solidFill>
                <a:latin typeface="Arial"/>
                <a:cs typeface="Arial"/>
              </a:rPr>
              <a:t> </a:t>
            </a:r>
            <a:r>
              <a:rPr lang="en-US" sz="2200" dirty="0" err="1">
                <a:solidFill>
                  <a:srgbClr val="000066"/>
                </a:solidFill>
                <a:latin typeface="Arial"/>
                <a:cs typeface="Arial"/>
              </a:rPr>
              <a:t>các</a:t>
            </a:r>
            <a:r>
              <a:rPr lang="en-US" sz="2200" dirty="0">
                <a:solidFill>
                  <a:srgbClr val="000066"/>
                </a:solidFill>
                <a:latin typeface="Arial"/>
                <a:cs typeface="Arial"/>
              </a:rPr>
              <a:t> </a:t>
            </a:r>
            <a:r>
              <a:rPr lang="en-US" sz="2200" dirty="0" err="1">
                <a:solidFill>
                  <a:srgbClr val="000066"/>
                </a:solidFill>
                <a:latin typeface="Arial"/>
                <a:cs typeface="Arial"/>
              </a:rPr>
              <a:t>sóng</a:t>
            </a:r>
            <a:r>
              <a:rPr lang="en-US" sz="2200" dirty="0">
                <a:solidFill>
                  <a:srgbClr val="000066"/>
                </a:solidFill>
                <a:latin typeface="Arial"/>
                <a:cs typeface="Arial"/>
              </a:rPr>
              <a:t> </a:t>
            </a:r>
            <a:r>
              <a:rPr lang="en-US" sz="2200" dirty="0" err="1">
                <a:solidFill>
                  <a:srgbClr val="000066"/>
                </a:solidFill>
                <a:latin typeface="Arial"/>
                <a:cs typeface="Arial"/>
              </a:rPr>
              <a:t>mang</a:t>
            </a:r>
            <a:r>
              <a:rPr lang="en-US" sz="2200" dirty="0">
                <a:solidFill>
                  <a:srgbClr val="000066"/>
                </a:solidFill>
                <a:latin typeface="Arial"/>
                <a:cs typeface="Arial"/>
              </a:rPr>
              <a:t> </a:t>
            </a:r>
            <a:r>
              <a:rPr lang="en-US" sz="2200" dirty="0" err="1">
                <a:solidFill>
                  <a:srgbClr val="000066"/>
                </a:solidFill>
                <a:latin typeface="Arial"/>
                <a:cs typeface="Arial"/>
              </a:rPr>
              <a:t>điều</a:t>
            </a:r>
            <a:r>
              <a:rPr lang="en-US" sz="2200" dirty="0">
                <a:solidFill>
                  <a:srgbClr val="000066"/>
                </a:solidFill>
                <a:latin typeface="Arial"/>
                <a:cs typeface="Arial"/>
              </a:rPr>
              <a:t> </a:t>
            </a:r>
            <a:r>
              <a:rPr lang="en-US" sz="2200" dirty="0" err="1">
                <a:solidFill>
                  <a:srgbClr val="000066"/>
                </a:solidFill>
                <a:latin typeface="Arial"/>
                <a:cs typeface="Arial"/>
              </a:rPr>
              <a:t>chế</a:t>
            </a:r>
            <a:r>
              <a:rPr lang="en-US" sz="2200" dirty="0">
                <a:solidFill>
                  <a:srgbClr val="000066"/>
                </a:solidFill>
                <a:latin typeface="Arial"/>
                <a:cs typeface="Arial"/>
              </a:rPr>
              <a:t> </a:t>
            </a:r>
            <a:r>
              <a:rPr lang="en-US" sz="2200" dirty="0" err="1">
                <a:solidFill>
                  <a:srgbClr val="000066"/>
                </a:solidFill>
                <a:latin typeface="Arial"/>
                <a:cs typeface="Arial"/>
              </a:rPr>
              <a:t>nằm</a:t>
            </a:r>
            <a:r>
              <a:rPr lang="en-US" sz="2200" dirty="0">
                <a:solidFill>
                  <a:srgbClr val="000066"/>
                </a:solidFill>
                <a:latin typeface="Arial"/>
                <a:cs typeface="Arial"/>
              </a:rPr>
              <a:t> </a:t>
            </a:r>
            <a:r>
              <a:rPr lang="en-US" sz="2200" dirty="0" err="1">
                <a:solidFill>
                  <a:srgbClr val="000066"/>
                </a:solidFill>
                <a:latin typeface="Arial"/>
                <a:cs typeface="Arial"/>
              </a:rPr>
              <a:t>cạnh</a:t>
            </a:r>
            <a:r>
              <a:rPr lang="en-US" sz="2200" dirty="0">
                <a:solidFill>
                  <a:srgbClr val="000066"/>
                </a:solidFill>
                <a:latin typeface="Arial"/>
                <a:cs typeface="Arial"/>
              </a:rPr>
              <a:t> </a:t>
            </a:r>
            <a:r>
              <a:rPr lang="en-US" sz="2200" dirty="0" err="1">
                <a:solidFill>
                  <a:srgbClr val="000066"/>
                </a:solidFill>
                <a:latin typeface="Arial"/>
                <a:cs typeface="Arial"/>
              </a:rPr>
              <a:t>nhau</a:t>
            </a:r>
            <a:r>
              <a:rPr lang="en-US" sz="2200" dirty="0">
                <a:solidFill>
                  <a:srgbClr val="000066"/>
                </a:solidFill>
                <a:latin typeface="Arial"/>
                <a:cs typeface="Arial"/>
              </a:rPr>
              <a:t> </a:t>
            </a:r>
            <a:r>
              <a:rPr lang="en-US" sz="2200" dirty="0" err="1">
                <a:solidFill>
                  <a:srgbClr val="000066"/>
                </a:solidFill>
                <a:latin typeface="Arial"/>
                <a:cs typeface="Arial"/>
              </a:rPr>
              <a:t>và</a:t>
            </a:r>
            <a:r>
              <a:rPr lang="en-US" sz="2200" dirty="0">
                <a:solidFill>
                  <a:srgbClr val="000066"/>
                </a:solidFill>
                <a:latin typeface="Arial"/>
                <a:cs typeface="Arial"/>
              </a:rPr>
              <a:t> </a:t>
            </a:r>
            <a:r>
              <a:rPr lang="en-US" sz="2200" dirty="0" err="1">
                <a:solidFill>
                  <a:srgbClr val="000066"/>
                </a:solidFill>
                <a:latin typeface="Arial"/>
                <a:cs typeface="Arial"/>
              </a:rPr>
              <a:t>không</a:t>
            </a:r>
            <a:r>
              <a:rPr lang="en-US" sz="2200" dirty="0">
                <a:solidFill>
                  <a:srgbClr val="000066"/>
                </a:solidFill>
                <a:latin typeface="Arial"/>
                <a:cs typeface="Arial"/>
              </a:rPr>
              <a:t> </a:t>
            </a:r>
            <a:r>
              <a:rPr lang="en-US" sz="2200" dirty="0" err="1">
                <a:solidFill>
                  <a:srgbClr val="000066"/>
                </a:solidFill>
                <a:latin typeface="Arial"/>
                <a:cs typeface="Arial"/>
              </a:rPr>
              <a:t>chồng</a:t>
            </a:r>
            <a:r>
              <a:rPr lang="en-US" sz="2200" dirty="0">
                <a:solidFill>
                  <a:srgbClr val="000066"/>
                </a:solidFill>
                <a:latin typeface="Arial"/>
                <a:cs typeface="Arial"/>
              </a:rPr>
              <a:t> </a:t>
            </a:r>
            <a:r>
              <a:rPr lang="en-US" sz="2200" dirty="0" err="1">
                <a:solidFill>
                  <a:srgbClr val="000066"/>
                </a:solidFill>
                <a:latin typeface="Arial"/>
                <a:cs typeface="Arial"/>
              </a:rPr>
              <a:t>lên</a:t>
            </a:r>
            <a:r>
              <a:rPr lang="en-US" sz="2200" dirty="0">
                <a:solidFill>
                  <a:srgbClr val="000066"/>
                </a:solidFill>
                <a:latin typeface="Arial"/>
                <a:cs typeface="Arial"/>
              </a:rPr>
              <a:t> </a:t>
            </a:r>
            <a:r>
              <a:rPr lang="en-US" sz="2200" dirty="0" err="1">
                <a:solidFill>
                  <a:srgbClr val="000066"/>
                </a:solidFill>
                <a:latin typeface="Arial"/>
                <a:cs typeface="Arial"/>
              </a:rPr>
              <a:t>nhau</a:t>
            </a:r>
            <a:endParaRPr lang="en-US" sz="2200" dirty="0">
              <a:solidFill>
                <a:srgbClr val="000066"/>
              </a:solidFill>
              <a:latin typeface="Arial"/>
              <a:cs typeface="Arial"/>
            </a:endParaRPr>
          </a:p>
        </p:txBody>
      </p:sp>
      <p:grpSp>
        <p:nvGrpSpPr>
          <p:cNvPr id="2" name="Group 76"/>
          <p:cNvGrpSpPr>
            <a:grpSpLocks/>
          </p:cNvGrpSpPr>
          <p:nvPr/>
        </p:nvGrpSpPr>
        <p:grpSpPr bwMode="auto">
          <a:xfrm>
            <a:off x="609600" y="3890962"/>
            <a:ext cx="8018463" cy="1824038"/>
            <a:chOff x="432" y="2867"/>
            <a:chExt cx="5051" cy="1149"/>
          </a:xfrm>
        </p:grpSpPr>
        <p:sp>
          <p:nvSpPr>
            <p:cNvPr id="32794" name="Text Box 40"/>
            <p:cNvSpPr txBox="1">
              <a:spLocks noChangeArrowheads="1"/>
            </p:cNvSpPr>
            <p:nvPr/>
          </p:nvSpPr>
          <p:spPr bwMode="auto">
            <a:xfrm>
              <a:off x="1333" y="3552"/>
              <a:ext cx="251" cy="1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b="1">
                  <a:latin typeface="Times New Roman" charset="0"/>
                  <a:ea typeface="MS Mincho" charset="0"/>
                  <a:cs typeface="MS Mincho" charset="0"/>
                </a:rPr>
                <a:t>0</a:t>
              </a:r>
              <a:endParaRPr lang="vi-VN" sz="1800">
                <a:ea typeface="MS Mincho" charset="0"/>
                <a:cs typeface="MS Mincho" charset="0"/>
              </a:endParaRPr>
            </a:p>
          </p:txBody>
        </p:sp>
        <p:sp>
          <p:nvSpPr>
            <p:cNvPr id="32795" name="Text Box 41"/>
            <p:cNvSpPr txBox="1">
              <a:spLocks noChangeArrowheads="1"/>
            </p:cNvSpPr>
            <p:nvPr/>
          </p:nvSpPr>
          <p:spPr bwMode="auto">
            <a:xfrm>
              <a:off x="5232" y="3418"/>
              <a:ext cx="251" cy="1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2000" b="1">
                  <a:latin typeface="Times New Roman" charset="0"/>
                  <a:ea typeface="MS Mincho" charset="0"/>
                  <a:cs typeface="MS Mincho" charset="0"/>
                </a:rPr>
                <a:t>f</a:t>
              </a:r>
              <a:endParaRPr lang="vi-VN" sz="2000" b="1">
                <a:ea typeface="MS Mincho" charset="0"/>
                <a:cs typeface="MS Mincho" charset="0"/>
              </a:endParaRPr>
            </a:p>
          </p:txBody>
        </p:sp>
        <p:sp>
          <p:nvSpPr>
            <p:cNvPr id="32796" name="Text Box 42"/>
            <p:cNvSpPr txBox="1">
              <a:spLocks noChangeArrowheads="1"/>
            </p:cNvSpPr>
            <p:nvPr/>
          </p:nvSpPr>
          <p:spPr bwMode="auto">
            <a:xfrm>
              <a:off x="1968" y="3562"/>
              <a:ext cx="418" cy="1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b="1">
                  <a:latin typeface="Times New Roman" charset="0"/>
                  <a:ea typeface="MS Mincho" charset="0"/>
                  <a:cs typeface="MS Mincho" charset="0"/>
                </a:rPr>
                <a:t>B</a:t>
              </a:r>
              <a:r>
                <a:rPr lang="vi-VN" altLang="ja-JP" sz="1800" b="1" baseline="-25000">
                  <a:latin typeface="Times New Roman" charset="0"/>
                  <a:ea typeface="MS Mincho" charset="0"/>
                  <a:cs typeface="MS Mincho" charset="0"/>
                </a:rPr>
                <a:t>1</a:t>
              </a:r>
              <a:endParaRPr lang="vi-VN" sz="1800" b="1">
                <a:latin typeface="Times New Roman" charset="0"/>
                <a:ea typeface="MS Mincho" charset="0"/>
                <a:cs typeface="MS Mincho" charset="0"/>
              </a:endParaRPr>
            </a:p>
          </p:txBody>
        </p:sp>
        <p:sp>
          <p:nvSpPr>
            <p:cNvPr id="32797" name="Text Box 43"/>
            <p:cNvSpPr txBox="1">
              <a:spLocks noChangeArrowheads="1"/>
            </p:cNvSpPr>
            <p:nvPr/>
          </p:nvSpPr>
          <p:spPr bwMode="auto">
            <a:xfrm>
              <a:off x="1185" y="2867"/>
              <a:ext cx="501" cy="1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2000" b="1" dirty="0">
                  <a:latin typeface="Times New Roman" charset="0"/>
                  <a:ea typeface="MS Mincho" charset="0"/>
                  <a:cs typeface="MS Mincho" charset="0"/>
                </a:rPr>
                <a:t>|X(f)|</a:t>
              </a:r>
              <a:endParaRPr lang="vi-VN" sz="2000" dirty="0">
                <a:ea typeface="MS Mincho" charset="0"/>
                <a:cs typeface="MS Mincho" charset="0"/>
              </a:endParaRPr>
            </a:p>
          </p:txBody>
        </p:sp>
        <p:sp>
          <p:nvSpPr>
            <p:cNvPr id="32798" name="Line 44"/>
            <p:cNvSpPr>
              <a:spLocks noChangeShapeType="1"/>
            </p:cNvSpPr>
            <p:nvPr/>
          </p:nvSpPr>
          <p:spPr bwMode="auto">
            <a:xfrm flipV="1">
              <a:off x="1519" y="3138"/>
              <a:ext cx="0" cy="424"/>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799" name="Freeform 45"/>
            <p:cNvSpPr>
              <a:spLocks/>
            </p:cNvSpPr>
            <p:nvPr/>
          </p:nvSpPr>
          <p:spPr bwMode="auto">
            <a:xfrm>
              <a:off x="1680" y="3320"/>
              <a:ext cx="752" cy="212"/>
            </a:xfrm>
            <a:custGeom>
              <a:avLst/>
              <a:gdLst>
                <a:gd name="T0" fmla="*/ 0 w 1296"/>
                <a:gd name="T1" fmla="*/ 0 h 504"/>
                <a:gd name="T2" fmla="*/ 1 w 1296"/>
                <a:gd name="T3" fmla="*/ 0 h 504"/>
                <a:gd name="T4" fmla="*/ 1 w 1296"/>
                <a:gd name="T5" fmla="*/ 0 h 504"/>
                <a:gd name="T6" fmla="*/ 1 w 1296"/>
                <a:gd name="T7" fmla="*/ 0 h 504"/>
                <a:gd name="T8" fmla="*/ 0 60000 65536"/>
                <a:gd name="T9" fmla="*/ 0 60000 65536"/>
                <a:gd name="T10" fmla="*/ 0 60000 65536"/>
                <a:gd name="T11" fmla="*/ 0 60000 65536"/>
                <a:gd name="T12" fmla="*/ 0 w 1296"/>
                <a:gd name="T13" fmla="*/ 0 h 504"/>
                <a:gd name="T14" fmla="*/ 1296 w 1296"/>
                <a:gd name="T15" fmla="*/ 504 h 504"/>
              </a:gdLst>
              <a:ahLst/>
              <a:cxnLst>
                <a:cxn ang="T8">
                  <a:pos x="T0" y="T1"/>
                </a:cxn>
                <a:cxn ang="T9">
                  <a:pos x="T2" y="T3"/>
                </a:cxn>
                <a:cxn ang="T10">
                  <a:pos x="T4" y="T5"/>
                </a:cxn>
                <a:cxn ang="T11">
                  <a:pos x="T6" y="T7"/>
                </a:cxn>
              </a:cxnLst>
              <a:rect l="T12" t="T13" r="T14" b="T15"/>
              <a:pathLst>
                <a:path w="1296" h="504">
                  <a:moveTo>
                    <a:pt x="0" y="504"/>
                  </a:moveTo>
                  <a:cubicBezTo>
                    <a:pt x="60" y="324"/>
                    <a:pt x="120" y="144"/>
                    <a:pt x="288" y="72"/>
                  </a:cubicBezTo>
                  <a:cubicBezTo>
                    <a:pt x="456" y="0"/>
                    <a:pt x="840" y="0"/>
                    <a:pt x="1008" y="72"/>
                  </a:cubicBezTo>
                  <a:cubicBezTo>
                    <a:pt x="1176" y="144"/>
                    <a:pt x="1236" y="324"/>
                    <a:pt x="1296" y="504"/>
                  </a:cubicBezTo>
                </a:path>
              </a:pathLst>
            </a:cu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00" name="Freeform 46"/>
            <p:cNvSpPr>
              <a:spLocks/>
            </p:cNvSpPr>
            <p:nvPr/>
          </p:nvSpPr>
          <p:spPr bwMode="auto">
            <a:xfrm>
              <a:off x="2592" y="3320"/>
              <a:ext cx="753" cy="212"/>
            </a:xfrm>
            <a:custGeom>
              <a:avLst/>
              <a:gdLst>
                <a:gd name="T0" fmla="*/ 0 w 1296"/>
                <a:gd name="T1" fmla="*/ 0 h 504"/>
                <a:gd name="T2" fmla="*/ 1 w 1296"/>
                <a:gd name="T3" fmla="*/ 0 h 504"/>
                <a:gd name="T4" fmla="*/ 1 w 1296"/>
                <a:gd name="T5" fmla="*/ 0 h 504"/>
                <a:gd name="T6" fmla="*/ 1 w 1296"/>
                <a:gd name="T7" fmla="*/ 0 h 504"/>
                <a:gd name="T8" fmla="*/ 0 60000 65536"/>
                <a:gd name="T9" fmla="*/ 0 60000 65536"/>
                <a:gd name="T10" fmla="*/ 0 60000 65536"/>
                <a:gd name="T11" fmla="*/ 0 60000 65536"/>
                <a:gd name="T12" fmla="*/ 0 w 1296"/>
                <a:gd name="T13" fmla="*/ 0 h 504"/>
                <a:gd name="T14" fmla="*/ 1296 w 1296"/>
                <a:gd name="T15" fmla="*/ 504 h 504"/>
              </a:gdLst>
              <a:ahLst/>
              <a:cxnLst>
                <a:cxn ang="T8">
                  <a:pos x="T0" y="T1"/>
                </a:cxn>
                <a:cxn ang="T9">
                  <a:pos x="T2" y="T3"/>
                </a:cxn>
                <a:cxn ang="T10">
                  <a:pos x="T4" y="T5"/>
                </a:cxn>
                <a:cxn ang="T11">
                  <a:pos x="T6" y="T7"/>
                </a:cxn>
              </a:cxnLst>
              <a:rect l="T12" t="T13" r="T14" b="T15"/>
              <a:pathLst>
                <a:path w="1296" h="504">
                  <a:moveTo>
                    <a:pt x="0" y="504"/>
                  </a:moveTo>
                  <a:cubicBezTo>
                    <a:pt x="60" y="324"/>
                    <a:pt x="120" y="144"/>
                    <a:pt x="288" y="72"/>
                  </a:cubicBezTo>
                  <a:cubicBezTo>
                    <a:pt x="456" y="0"/>
                    <a:pt x="840" y="0"/>
                    <a:pt x="1008" y="72"/>
                  </a:cubicBezTo>
                  <a:cubicBezTo>
                    <a:pt x="1176" y="144"/>
                    <a:pt x="1236" y="324"/>
                    <a:pt x="1296" y="504"/>
                  </a:cubicBezTo>
                </a:path>
              </a:pathLst>
            </a:custGeom>
            <a:noFill/>
            <a:ln w="57150">
              <a:solidFill>
                <a:srgbClr val="000066"/>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01" name="Freeform 47"/>
            <p:cNvSpPr>
              <a:spLocks/>
            </p:cNvSpPr>
            <p:nvPr/>
          </p:nvSpPr>
          <p:spPr bwMode="auto">
            <a:xfrm>
              <a:off x="4128" y="3320"/>
              <a:ext cx="752" cy="212"/>
            </a:xfrm>
            <a:custGeom>
              <a:avLst/>
              <a:gdLst>
                <a:gd name="T0" fmla="*/ 0 w 1296"/>
                <a:gd name="T1" fmla="*/ 0 h 504"/>
                <a:gd name="T2" fmla="*/ 1 w 1296"/>
                <a:gd name="T3" fmla="*/ 0 h 504"/>
                <a:gd name="T4" fmla="*/ 1 w 1296"/>
                <a:gd name="T5" fmla="*/ 0 h 504"/>
                <a:gd name="T6" fmla="*/ 1 w 1296"/>
                <a:gd name="T7" fmla="*/ 0 h 504"/>
                <a:gd name="T8" fmla="*/ 0 60000 65536"/>
                <a:gd name="T9" fmla="*/ 0 60000 65536"/>
                <a:gd name="T10" fmla="*/ 0 60000 65536"/>
                <a:gd name="T11" fmla="*/ 0 60000 65536"/>
                <a:gd name="T12" fmla="*/ 0 w 1296"/>
                <a:gd name="T13" fmla="*/ 0 h 504"/>
                <a:gd name="T14" fmla="*/ 1296 w 1296"/>
                <a:gd name="T15" fmla="*/ 504 h 504"/>
              </a:gdLst>
              <a:ahLst/>
              <a:cxnLst>
                <a:cxn ang="T8">
                  <a:pos x="T0" y="T1"/>
                </a:cxn>
                <a:cxn ang="T9">
                  <a:pos x="T2" y="T3"/>
                </a:cxn>
                <a:cxn ang="T10">
                  <a:pos x="T4" y="T5"/>
                </a:cxn>
                <a:cxn ang="T11">
                  <a:pos x="T6" y="T7"/>
                </a:cxn>
              </a:cxnLst>
              <a:rect l="T12" t="T13" r="T14" b="T15"/>
              <a:pathLst>
                <a:path w="1296" h="504">
                  <a:moveTo>
                    <a:pt x="0" y="504"/>
                  </a:moveTo>
                  <a:cubicBezTo>
                    <a:pt x="60" y="324"/>
                    <a:pt x="120" y="144"/>
                    <a:pt x="288" y="72"/>
                  </a:cubicBezTo>
                  <a:cubicBezTo>
                    <a:pt x="456" y="0"/>
                    <a:pt x="840" y="0"/>
                    <a:pt x="1008" y="72"/>
                  </a:cubicBezTo>
                  <a:cubicBezTo>
                    <a:pt x="1176" y="144"/>
                    <a:pt x="1236" y="324"/>
                    <a:pt x="1296" y="504"/>
                  </a:cubicBezTo>
                </a:path>
              </a:pathLst>
            </a:custGeom>
            <a:noFill/>
            <a:ln w="57150">
              <a:solidFill>
                <a:srgbClr val="0E5D03"/>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02" name="Line 48"/>
            <p:cNvSpPr>
              <a:spLocks noChangeShapeType="1"/>
            </p:cNvSpPr>
            <p:nvPr/>
          </p:nvSpPr>
          <p:spPr bwMode="auto">
            <a:xfrm flipV="1">
              <a:off x="3608" y="3480"/>
              <a:ext cx="84" cy="61"/>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03" name="Line 49"/>
            <p:cNvSpPr>
              <a:spLocks noChangeShapeType="1"/>
            </p:cNvSpPr>
            <p:nvPr/>
          </p:nvSpPr>
          <p:spPr bwMode="auto">
            <a:xfrm>
              <a:off x="3692" y="3480"/>
              <a:ext cx="83" cy="121"/>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04" name="Line 50"/>
            <p:cNvSpPr>
              <a:spLocks noChangeShapeType="1"/>
            </p:cNvSpPr>
            <p:nvPr/>
          </p:nvSpPr>
          <p:spPr bwMode="auto">
            <a:xfrm flipV="1">
              <a:off x="3775" y="3541"/>
              <a:ext cx="84" cy="6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05" name="Line 51"/>
            <p:cNvSpPr>
              <a:spLocks noChangeShapeType="1"/>
            </p:cNvSpPr>
            <p:nvPr/>
          </p:nvSpPr>
          <p:spPr bwMode="auto">
            <a:xfrm>
              <a:off x="3859" y="3543"/>
              <a:ext cx="1337"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06" name="Freeform 52"/>
            <p:cNvSpPr>
              <a:spLocks/>
            </p:cNvSpPr>
            <p:nvPr/>
          </p:nvSpPr>
          <p:spPr bwMode="auto">
            <a:xfrm>
              <a:off x="576" y="3320"/>
              <a:ext cx="752" cy="212"/>
            </a:xfrm>
            <a:custGeom>
              <a:avLst/>
              <a:gdLst>
                <a:gd name="T0" fmla="*/ 0 w 1296"/>
                <a:gd name="T1" fmla="*/ 0 h 504"/>
                <a:gd name="T2" fmla="*/ 1 w 1296"/>
                <a:gd name="T3" fmla="*/ 0 h 504"/>
                <a:gd name="T4" fmla="*/ 1 w 1296"/>
                <a:gd name="T5" fmla="*/ 0 h 504"/>
                <a:gd name="T6" fmla="*/ 1 w 1296"/>
                <a:gd name="T7" fmla="*/ 0 h 504"/>
                <a:gd name="T8" fmla="*/ 0 60000 65536"/>
                <a:gd name="T9" fmla="*/ 0 60000 65536"/>
                <a:gd name="T10" fmla="*/ 0 60000 65536"/>
                <a:gd name="T11" fmla="*/ 0 60000 65536"/>
                <a:gd name="T12" fmla="*/ 0 w 1296"/>
                <a:gd name="T13" fmla="*/ 0 h 504"/>
                <a:gd name="T14" fmla="*/ 1296 w 1296"/>
                <a:gd name="T15" fmla="*/ 504 h 504"/>
              </a:gdLst>
              <a:ahLst/>
              <a:cxnLst>
                <a:cxn ang="T8">
                  <a:pos x="T0" y="T1"/>
                </a:cxn>
                <a:cxn ang="T9">
                  <a:pos x="T2" y="T3"/>
                </a:cxn>
                <a:cxn ang="T10">
                  <a:pos x="T4" y="T5"/>
                </a:cxn>
                <a:cxn ang="T11">
                  <a:pos x="T6" y="T7"/>
                </a:cxn>
              </a:cxnLst>
              <a:rect l="T12" t="T13" r="T14" b="T15"/>
              <a:pathLst>
                <a:path w="1296" h="504">
                  <a:moveTo>
                    <a:pt x="0" y="504"/>
                  </a:moveTo>
                  <a:cubicBezTo>
                    <a:pt x="60" y="324"/>
                    <a:pt x="120" y="144"/>
                    <a:pt x="288" y="72"/>
                  </a:cubicBezTo>
                  <a:cubicBezTo>
                    <a:pt x="456" y="0"/>
                    <a:pt x="840" y="0"/>
                    <a:pt x="1008" y="72"/>
                  </a:cubicBezTo>
                  <a:cubicBezTo>
                    <a:pt x="1176" y="144"/>
                    <a:pt x="1236" y="324"/>
                    <a:pt x="1296" y="504"/>
                  </a:cubicBezTo>
                </a:path>
              </a:pathLst>
            </a:cu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07" name="Line 53"/>
            <p:cNvSpPr>
              <a:spLocks noChangeShapeType="1"/>
            </p:cNvSpPr>
            <p:nvPr/>
          </p:nvSpPr>
          <p:spPr bwMode="auto">
            <a:xfrm>
              <a:off x="432" y="3543"/>
              <a:ext cx="3176"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08" name="Line 54"/>
            <p:cNvSpPr>
              <a:spLocks noChangeShapeType="1"/>
            </p:cNvSpPr>
            <p:nvPr/>
          </p:nvSpPr>
          <p:spPr bwMode="auto">
            <a:xfrm>
              <a:off x="960" y="3482"/>
              <a:ext cx="0" cy="61"/>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09" name="Line 55"/>
            <p:cNvSpPr>
              <a:spLocks noChangeShapeType="1"/>
            </p:cNvSpPr>
            <p:nvPr/>
          </p:nvSpPr>
          <p:spPr bwMode="auto">
            <a:xfrm>
              <a:off x="2046" y="3482"/>
              <a:ext cx="0" cy="61"/>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10" name="Line 56"/>
            <p:cNvSpPr>
              <a:spLocks noChangeShapeType="1"/>
            </p:cNvSpPr>
            <p:nvPr/>
          </p:nvSpPr>
          <p:spPr bwMode="auto">
            <a:xfrm>
              <a:off x="2983" y="3482"/>
              <a:ext cx="0" cy="61"/>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11" name="Line 57"/>
            <p:cNvSpPr>
              <a:spLocks noChangeShapeType="1"/>
            </p:cNvSpPr>
            <p:nvPr/>
          </p:nvSpPr>
          <p:spPr bwMode="auto">
            <a:xfrm>
              <a:off x="4488" y="3482"/>
              <a:ext cx="0" cy="61"/>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12" name="Line 58"/>
            <p:cNvSpPr>
              <a:spLocks noChangeShapeType="1"/>
            </p:cNvSpPr>
            <p:nvPr/>
          </p:nvSpPr>
          <p:spPr bwMode="auto">
            <a:xfrm>
              <a:off x="1686" y="3691"/>
              <a:ext cx="167" cy="0"/>
            </a:xfrm>
            <a:prstGeom prst="line">
              <a:avLst/>
            </a:prstGeom>
            <a:noFill/>
            <a:ln w="28575">
              <a:solidFill>
                <a:srgbClr val="000000"/>
              </a:solidFill>
              <a:round/>
              <a:headEnd type="stealth" w="med" len="med"/>
              <a:tailEnd/>
            </a:ln>
            <a:extLst>
              <a:ext uri="{909E8E84-426E-40dd-AFC4-6F175D3DCCD1}">
                <a14:hiddenFill xmlns:a14="http://schemas.microsoft.com/office/drawing/2010/main" xmlns="">
                  <a:noFill/>
                </a14:hiddenFill>
              </a:ext>
            </a:extLst>
          </p:spPr>
          <p:txBody>
            <a:bodyPr/>
            <a:lstStyle/>
            <a:p>
              <a:endParaRPr lang="en-US"/>
            </a:p>
          </p:txBody>
        </p:sp>
        <p:sp>
          <p:nvSpPr>
            <p:cNvPr id="32813" name="Line 59"/>
            <p:cNvSpPr>
              <a:spLocks noChangeShapeType="1"/>
            </p:cNvSpPr>
            <p:nvPr/>
          </p:nvSpPr>
          <p:spPr bwMode="auto">
            <a:xfrm>
              <a:off x="2271" y="3691"/>
              <a:ext cx="167"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2814" name="Text Box 60"/>
            <p:cNvSpPr txBox="1">
              <a:spLocks noChangeArrowheads="1"/>
            </p:cNvSpPr>
            <p:nvPr/>
          </p:nvSpPr>
          <p:spPr bwMode="auto">
            <a:xfrm>
              <a:off x="2894" y="3562"/>
              <a:ext cx="418" cy="1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b="1">
                  <a:latin typeface="Times New Roman" charset="0"/>
                  <a:ea typeface="MS Mincho" charset="0"/>
                  <a:cs typeface="MS Mincho" charset="0"/>
                </a:rPr>
                <a:t>B</a:t>
              </a:r>
              <a:r>
                <a:rPr lang="vi-VN" altLang="ja-JP" sz="1800" b="1" baseline="-25000">
                  <a:latin typeface="Times New Roman" charset="0"/>
                  <a:ea typeface="MS Mincho" charset="0"/>
                  <a:cs typeface="MS Mincho" charset="0"/>
                </a:rPr>
                <a:t>2</a:t>
              </a:r>
              <a:endParaRPr lang="vi-VN" sz="1800" b="1">
                <a:ea typeface="MS Mincho" charset="0"/>
                <a:cs typeface="MS Mincho" charset="0"/>
              </a:endParaRPr>
            </a:p>
          </p:txBody>
        </p:sp>
        <p:sp>
          <p:nvSpPr>
            <p:cNvPr id="32815" name="Line 61"/>
            <p:cNvSpPr>
              <a:spLocks noChangeShapeType="1"/>
            </p:cNvSpPr>
            <p:nvPr/>
          </p:nvSpPr>
          <p:spPr bwMode="auto">
            <a:xfrm>
              <a:off x="2605" y="3691"/>
              <a:ext cx="167" cy="0"/>
            </a:xfrm>
            <a:prstGeom prst="line">
              <a:avLst/>
            </a:prstGeom>
            <a:noFill/>
            <a:ln w="28575">
              <a:solidFill>
                <a:srgbClr val="000000"/>
              </a:solidFill>
              <a:round/>
              <a:headEnd type="stealth" w="med" len="med"/>
              <a:tailEnd/>
            </a:ln>
            <a:extLst>
              <a:ext uri="{909E8E84-426E-40dd-AFC4-6F175D3DCCD1}">
                <a14:hiddenFill xmlns:a14="http://schemas.microsoft.com/office/drawing/2010/main" xmlns="">
                  <a:noFill/>
                </a14:hiddenFill>
              </a:ext>
            </a:extLst>
          </p:spPr>
          <p:txBody>
            <a:bodyPr/>
            <a:lstStyle/>
            <a:p>
              <a:endParaRPr lang="en-US"/>
            </a:p>
          </p:txBody>
        </p:sp>
        <p:sp>
          <p:nvSpPr>
            <p:cNvPr id="32816" name="Line 62"/>
            <p:cNvSpPr>
              <a:spLocks noChangeShapeType="1"/>
            </p:cNvSpPr>
            <p:nvPr/>
          </p:nvSpPr>
          <p:spPr bwMode="auto">
            <a:xfrm>
              <a:off x="3190" y="3691"/>
              <a:ext cx="168"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2817" name="Text Box 63"/>
            <p:cNvSpPr txBox="1">
              <a:spLocks noChangeArrowheads="1"/>
            </p:cNvSpPr>
            <p:nvPr/>
          </p:nvSpPr>
          <p:spPr bwMode="auto">
            <a:xfrm>
              <a:off x="4368" y="3562"/>
              <a:ext cx="418" cy="1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b="1">
                  <a:latin typeface="Times New Roman" charset="0"/>
                  <a:ea typeface="MS Mincho" charset="0"/>
                  <a:cs typeface="MS Mincho" charset="0"/>
                </a:rPr>
                <a:t>B</a:t>
              </a:r>
              <a:r>
                <a:rPr lang="vi-VN" altLang="ja-JP" sz="1800" b="1" baseline="-25000">
                  <a:latin typeface="Times New Roman" charset="0"/>
                  <a:ea typeface="MS Mincho" charset="0"/>
                  <a:cs typeface="MS Mincho" charset="0"/>
                </a:rPr>
                <a:t>N</a:t>
              </a:r>
              <a:endParaRPr lang="vi-VN" sz="1800" b="1">
                <a:ea typeface="MS Mincho" charset="0"/>
                <a:cs typeface="MS Mincho" charset="0"/>
              </a:endParaRPr>
            </a:p>
          </p:txBody>
        </p:sp>
        <p:sp>
          <p:nvSpPr>
            <p:cNvPr id="32818" name="Line 64"/>
            <p:cNvSpPr>
              <a:spLocks noChangeShapeType="1"/>
            </p:cNvSpPr>
            <p:nvPr/>
          </p:nvSpPr>
          <p:spPr bwMode="auto">
            <a:xfrm>
              <a:off x="4110" y="3691"/>
              <a:ext cx="167" cy="0"/>
            </a:xfrm>
            <a:prstGeom prst="line">
              <a:avLst/>
            </a:prstGeom>
            <a:noFill/>
            <a:ln w="28575">
              <a:solidFill>
                <a:srgbClr val="000000"/>
              </a:solidFill>
              <a:round/>
              <a:headEnd type="stealth" w="med" len="med"/>
              <a:tailEnd/>
            </a:ln>
            <a:extLst>
              <a:ext uri="{909E8E84-426E-40dd-AFC4-6F175D3DCCD1}">
                <a14:hiddenFill xmlns:a14="http://schemas.microsoft.com/office/drawing/2010/main" xmlns="">
                  <a:noFill/>
                </a14:hiddenFill>
              </a:ext>
            </a:extLst>
          </p:spPr>
          <p:txBody>
            <a:bodyPr/>
            <a:lstStyle/>
            <a:p>
              <a:endParaRPr lang="en-US"/>
            </a:p>
          </p:txBody>
        </p:sp>
        <p:sp>
          <p:nvSpPr>
            <p:cNvPr id="32819" name="Line 65"/>
            <p:cNvSpPr>
              <a:spLocks noChangeShapeType="1"/>
            </p:cNvSpPr>
            <p:nvPr/>
          </p:nvSpPr>
          <p:spPr bwMode="auto">
            <a:xfrm>
              <a:off x="4695" y="3691"/>
              <a:ext cx="167"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2820" name="Line 66"/>
            <p:cNvSpPr>
              <a:spLocks noChangeShapeType="1"/>
            </p:cNvSpPr>
            <p:nvPr/>
          </p:nvSpPr>
          <p:spPr bwMode="auto">
            <a:xfrm>
              <a:off x="2438" y="3591"/>
              <a:ext cx="0" cy="243"/>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21" name="Line 67"/>
            <p:cNvSpPr>
              <a:spLocks noChangeShapeType="1"/>
            </p:cNvSpPr>
            <p:nvPr/>
          </p:nvSpPr>
          <p:spPr bwMode="auto">
            <a:xfrm>
              <a:off x="1686" y="3591"/>
              <a:ext cx="0" cy="243"/>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22" name="Line 68"/>
            <p:cNvSpPr>
              <a:spLocks noChangeShapeType="1"/>
            </p:cNvSpPr>
            <p:nvPr/>
          </p:nvSpPr>
          <p:spPr bwMode="auto">
            <a:xfrm>
              <a:off x="2605" y="3591"/>
              <a:ext cx="0" cy="243"/>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23" name="Line 69"/>
            <p:cNvSpPr>
              <a:spLocks noChangeShapeType="1"/>
            </p:cNvSpPr>
            <p:nvPr/>
          </p:nvSpPr>
          <p:spPr bwMode="auto">
            <a:xfrm>
              <a:off x="3358" y="3591"/>
              <a:ext cx="0" cy="243"/>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24" name="Line 70"/>
            <p:cNvSpPr>
              <a:spLocks noChangeShapeType="1"/>
            </p:cNvSpPr>
            <p:nvPr/>
          </p:nvSpPr>
          <p:spPr bwMode="auto">
            <a:xfrm>
              <a:off x="4110" y="3591"/>
              <a:ext cx="0" cy="243"/>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25" name="Line 71"/>
            <p:cNvSpPr>
              <a:spLocks noChangeShapeType="1"/>
            </p:cNvSpPr>
            <p:nvPr/>
          </p:nvSpPr>
          <p:spPr bwMode="auto">
            <a:xfrm>
              <a:off x="4862" y="3591"/>
              <a:ext cx="0" cy="42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26" name="Line 72"/>
            <p:cNvSpPr>
              <a:spLocks noChangeShapeType="1"/>
            </p:cNvSpPr>
            <p:nvPr/>
          </p:nvSpPr>
          <p:spPr bwMode="auto">
            <a:xfrm>
              <a:off x="1519" y="3691"/>
              <a:ext cx="0" cy="303"/>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827" name="Line 73"/>
            <p:cNvSpPr>
              <a:spLocks noChangeShapeType="1"/>
            </p:cNvSpPr>
            <p:nvPr/>
          </p:nvSpPr>
          <p:spPr bwMode="auto">
            <a:xfrm>
              <a:off x="1519" y="3911"/>
              <a:ext cx="1588" cy="0"/>
            </a:xfrm>
            <a:prstGeom prst="line">
              <a:avLst/>
            </a:prstGeom>
            <a:noFill/>
            <a:ln w="28575">
              <a:solidFill>
                <a:srgbClr val="000000"/>
              </a:solidFill>
              <a:round/>
              <a:headEnd type="stealth" w="med" len="med"/>
              <a:tailEnd/>
            </a:ln>
            <a:extLst>
              <a:ext uri="{909E8E84-426E-40dd-AFC4-6F175D3DCCD1}">
                <a14:hiddenFill xmlns:a14="http://schemas.microsoft.com/office/drawing/2010/main" xmlns="">
                  <a:noFill/>
                </a14:hiddenFill>
              </a:ext>
            </a:extLst>
          </p:spPr>
          <p:txBody>
            <a:bodyPr/>
            <a:lstStyle/>
            <a:p>
              <a:endParaRPr lang="en-US"/>
            </a:p>
          </p:txBody>
        </p:sp>
        <p:sp>
          <p:nvSpPr>
            <p:cNvPr id="32828" name="Line 74"/>
            <p:cNvSpPr>
              <a:spLocks noChangeShapeType="1"/>
            </p:cNvSpPr>
            <p:nvPr/>
          </p:nvSpPr>
          <p:spPr bwMode="auto">
            <a:xfrm flipH="1">
              <a:off x="3274" y="3911"/>
              <a:ext cx="1588" cy="0"/>
            </a:xfrm>
            <a:prstGeom prst="line">
              <a:avLst/>
            </a:prstGeom>
            <a:noFill/>
            <a:ln w="28575">
              <a:solidFill>
                <a:srgbClr val="000000"/>
              </a:solidFill>
              <a:round/>
              <a:headEnd type="stealth" w="med" len="med"/>
              <a:tailEnd/>
            </a:ln>
            <a:extLst>
              <a:ext uri="{909E8E84-426E-40dd-AFC4-6F175D3DCCD1}">
                <a14:hiddenFill xmlns:a14="http://schemas.microsoft.com/office/drawing/2010/main" xmlns="">
                  <a:noFill/>
                </a14:hiddenFill>
              </a:ext>
            </a:extLst>
          </p:spPr>
          <p:txBody>
            <a:bodyPr/>
            <a:lstStyle/>
            <a:p>
              <a:endParaRPr lang="en-US"/>
            </a:p>
          </p:txBody>
        </p:sp>
        <p:sp>
          <p:nvSpPr>
            <p:cNvPr id="32829" name="Text Box 75"/>
            <p:cNvSpPr txBox="1">
              <a:spLocks noChangeArrowheads="1"/>
            </p:cNvSpPr>
            <p:nvPr/>
          </p:nvSpPr>
          <p:spPr bwMode="auto">
            <a:xfrm>
              <a:off x="3086" y="3786"/>
              <a:ext cx="418" cy="1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b="1">
                  <a:latin typeface="Times New Roman" charset="0"/>
                  <a:ea typeface="MS Mincho" charset="0"/>
                  <a:cs typeface="MS Mincho" charset="0"/>
                </a:rPr>
                <a:t>B</a:t>
              </a:r>
              <a:endParaRPr lang="vi-VN" sz="1800" b="1">
                <a:latin typeface="Times New Roman" charset="0"/>
                <a:ea typeface="MS Mincho" charset="0"/>
                <a:cs typeface="MS Mincho" charset="0"/>
              </a:endParaRPr>
            </a:p>
          </p:txBody>
        </p:sp>
      </p:grpSp>
      <p:sp>
        <p:nvSpPr>
          <p:cNvPr id="62" name="Text Box 38">
            <a:extLst>
              <a:ext uri="{FF2B5EF4-FFF2-40B4-BE49-F238E27FC236}">
                <a16:creationId xmlns:a16="http://schemas.microsoft.com/office/drawing/2014/main" id="{B26507FB-C341-1B41-8806-F54B6C1BCE6C}"/>
              </a:ext>
            </a:extLst>
          </p:cNvPr>
          <p:cNvSpPr txBox="1">
            <a:spLocks noChangeArrowheads="1"/>
          </p:cNvSpPr>
          <p:nvPr/>
        </p:nvSpPr>
        <p:spPr bwMode="auto">
          <a:xfrm>
            <a:off x="3198495" y="3175660"/>
            <a:ext cx="2226468"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2200" dirty="0"/>
              <a:t>Băng bảo vệ</a:t>
            </a:r>
          </a:p>
        </p:txBody>
      </p:sp>
      <p:cxnSp>
        <p:nvCxnSpPr>
          <p:cNvPr id="4" name="Straight Arrow Connector 3">
            <a:extLst>
              <a:ext uri="{FF2B5EF4-FFF2-40B4-BE49-F238E27FC236}">
                <a16:creationId xmlns:a16="http://schemas.microsoft.com/office/drawing/2014/main" id="{018CD4BE-EDB1-0845-9BD0-56023EBFA3E5}"/>
              </a:ext>
            </a:extLst>
          </p:cNvPr>
          <p:cNvCxnSpPr>
            <a:cxnSpLocks/>
          </p:cNvCxnSpPr>
          <p:nvPr/>
        </p:nvCxnSpPr>
        <p:spPr>
          <a:xfrm>
            <a:off x="3962400" y="3606547"/>
            <a:ext cx="0" cy="113531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FAD3CB3-5222-754D-9736-17D4E49C2661}"/>
              </a:ext>
            </a:extLst>
          </p:cNvPr>
          <p:cNvCxnSpPr>
            <a:cxnSpLocks/>
          </p:cNvCxnSpPr>
          <p:nvPr/>
        </p:nvCxnSpPr>
        <p:spPr>
          <a:xfrm flipH="1">
            <a:off x="2532611" y="3606547"/>
            <a:ext cx="1429789" cy="11188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069F0DC-9349-174A-8813-D48FE2E22810}"/>
              </a:ext>
            </a:extLst>
          </p:cNvPr>
          <p:cNvCxnSpPr>
            <a:cxnSpLocks/>
          </p:cNvCxnSpPr>
          <p:nvPr/>
        </p:nvCxnSpPr>
        <p:spPr>
          <a:xfrm>
            <a:off x="3933825" y="3606547"/>
            <a:ext cx="1328738" cy="10845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6" name="Text Box 38">
            <a:extLst>
              <a:ext uri="{FF2B5EF4-FFF2-40B4-BE49-F238E27FC236}">
                <a16:creationId xmlns:a16="http://schemas.microsoft.com/office/drawing/2014/main" id="{596D3CD4-F8B6-3C4B-B45A-9D71E10D8006}"/>
              </a:ext>
            </a:extLst>
          </p:cNvPr>
          <p:cNvSpPr txBox="1">
            <a:spLocks noChangeArrowheads="1"/>
          </p:cNvSpPr>
          <p:nvPr/>
        </p:nvSpPr>
        <p:spPr bwMode="auto">
          <a:xfrm>
            <a:off x="5850731" y="3158842"/>
            <a:ext cx="1670844"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vi-VN" sz="2200" dirty="0"/>
              <a:t>Băng con</a:t>
            </a:r>
          </a:p>
        </p:txBody>
      </p:sp>
      <p:cxnSp>
        <p:nvCxnSpPr>
          <p:cNvPr id="77" name="Straight Arrow Connector 76">
            <a:extLst>
              <a:ext uri="{FF2B5EF4-FFF2-40B4-BE49-F238E27FC236}">
                <a16:creationId xmlns:a16="http://schemas.microsoft.com/office/drawing/2014/main" id="{2E315B5F-1711-8D41-8257-54650EBE8FAE}"/>
              </a:ext>
            </a:extLst>
          </p:cNvPr>
          <p:cNvCxnSpPr>
            <a:cxnSpLocks/>
          </p:cNvCxnSpPr>
          <p:nvPr/>
        </p:nvCxnSpPr>
        <p:spPr>
          <a:xfrm>
            <a:off x="6678944" y="3610256"/>
            <a:ext cx="483856" cy="93018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A5C0C4E-B92E-9B4A-85AB-297236E6095E}"/>
              </a:ext>
            </a:extLst>
          </p:cNvPr>
          <p:cNvCxnSpPr>
            <a:cxnSpLocks/>
            <a:stCxn id="76" idx="2"/>
          </p:cNvCxnSpPr>
          <p:nvPr/>
        </p:nvCxnSpPr>
        <p:spPr>
          <a:xfrm flipH="1">
            <a:off x="4598195" y="3589729"/>
            <a:ext cx="2087958" cy="96816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3556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41701">
                                            <p:txEl>
                                              <p:pRg st="0" end="0"/>
                                            </p:txEl>
                                          </p:spTgt>
                                        </p:tgtEl>
                                        <p:attrNameLst>
                                          <p:attrName>style.visibility</p:attrName>
                                        </p:attrNameLst>
                                      </p:cBhvr>
                                      <p:to>
                                        <p:strVal val="visible"/>
                                      </p:to>
                                    </p:set>
                                    <p:anim calcmode="lin" valueType="num">
                                      <p:cBhvr additive="base">
                                        <p:cTn id="7" dur="500" fill="hold"/>
                                        <p:tgtEl>
                                          <p:spTgt spid="2417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17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amond(in)">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BA99E-BF8D-274A-834D-7B2F11239DEB}"/>
              </a:ext>
            </a:extLst>
          </p:cNvPr>
          <p:cNvSpPr>
            <a:spLocks noGrp="1"/>
          </p:cNvSpPr>
          <p:nvPr>
            <p:ph type="title"/>
          </p:nvPr>
        </p:nvSpPr>
        <p:spPr/>
        <p:txBody>
          <a:bodyPr/>
          <a:lstStyle/>
          <a:p>
            <a:r>
              <a:rPr lang="en-VN" dirty="0"/>
              <a:t>Nhóm 12</a:t>
            </a:r>
          </a:p>
        </p:txBody>
      </p:sp>
      <p:sp>
        <p:nvSpPr>
          <p:cNvPr id="3" name="Footer Placeholder 2">
            <a:extLst>
              <a:ext uri="{FF2B5EF4-FFF2-40B4-BE49-F238E27FC236}">
                <a16:creationId xmlns:a16="http://schemas.microsoft.com/office/drawing/2014/main" id="{BC537D46-6C48-224F-BBD7-0FD16107CB52}"/>
              </a:ext>
            </a:extLst>
          </p:cNvPr>
          <p:cNvSpPr>
            <a:spLocks noGrp="1"/>
          </p:cNvSpPr>
          <p:nvPr>
            <p:ph type="ftr" sz="quarter" idx="11"/>
          </p:nvPr>
        </p:nvSpPr>
        <p:spPr/>
        <p:txBody>
          <a:bodyPr/>
          <a:lstStyle/>
          <a:p>
            <a:r>
              <a:rPr lang="vi-VN"/>
              <a:t>Chương </a:t>
            </a:r>
            <a:r>
              <a:rPr lang="en-US"/>
              <a:t>4</a:t>
            </a:r>
            <a:r>
              <a:rPr lang="vi-VN"/>
              <a:t> – Kỹ thuật </a:t>
            </a:r>
            <a:r>
              <a:rPr lang="en-US"/>
              <a:t>mã hóa kênh</a:t>
            </a:r>
            <a:endParaRPr lang="en-US" dirty="0"/>
          </a:p>
        </p:txBody>
      </p:sp>
      <p:sp>
        <p:nvSpPr>
          <p:cNvPr id="4" name="Slide Number Placeholder 3">
            <a:extLst>
              <a:ext uri="{FF2B5EF4-FFF2-40B4-BE49-F238E27FC236}">
                <a16:creationId xmlns:a16="http://schemas.microsoft.com/office/drawing/2014/main" id="{C2470B83-C9A9-714D-9770-AA33BEF0FDC7}"/>
              </a:ext>
            </a:extLst>
          </p:cNvPr>
          <p:cNvSpPr>
            <a:spLocks noGrp="1"/>
          </p:cNvSpPr>
          <p:nvPr>
            <p:ph type="sldNum" sz="quarter" idx="12"/>
          </p:nvPr>
        </p:nvSpPr>
        <p:spPr/>
        <p:txBody>
          <a:bodyPr/>
          <a:lstStyle/>
          <a:p>
            <a:fld id="{CDD95983-6AA3-4F6B-98EA-7953A4D4C3D1}" type="slidenum">
              <a:rPr lang="en-US" smtClean="0"/>
              <a:pPr/>
              <a:t>2</a:t>
            </a:fld>
            <a:endParaRPr lang="en-US" dirty="0"/>
          </a:p>
        </p:txBody>
      </p:sp>
      <p:pic>
        <p:nvPicPr>
          <p:cNvPr id="6" name="Content Placeholder 5">
            <a:extLst>
              <a:ext uri="{FF2B5EF4-FFF2-40B4-BE49-F238E27FC236}">
                <a16:creationId xmlns:a16="http://schemas.microsoft.com/office/drawing/2014/main" id="{D0C65776-2338-C74C-A8CE-A59BBA380E72}"/>
              </a:ext>
            </a:extLst>
          </p:cNvPr>
          <p:cNvPicPr>
            <a:picLocks noGrp="1" noChangeAspect="1"/>
          </p:cNvPicPr>
          <p:nvPr>
            <p:ph sz="quarter" idx="1"/>
          </p:nvPr>
        </p:nvPicPr>
        <p:blipFill>
          <a:blip r:embed="rId2"/>
          <a:stretch>
            <a:fillRect/>
          </a:stretch>
        </p:blipFill>
        <p:spPr>
          <a:xfrm>
            <a:off x="228600" y="1516494"/>
            <a:ext cx="8686800" cy="4510811"/>
          </a:xfrm>
          <a:prstGeom prst="rect">
            <a:avLst/>
          </a:prstGeom>
        </p:spPr>
      </p:pic>
    </p:spTree>
    <p:extLst>
      <p:ext uri="{BB962C8B-B14F-4D97-AF65-F5344CB8AC3E}">
        <p14:creationId xmlns:p14="http://schemas.microsoft.com/office/powerpoint/2010/main" val="3973416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FDB518-3BE5-4240-851D-125CE51A98FE}"/>
              </a:ext>
            </a:extLst>
          </p:cNvPr>
          <p:cNvSpPr>
            <a:spLocks noGrp="1"/>
          </p:cNvSpPr>
          <p:nvPr>
            <p:ph type="body" sz="half" idx="1"/>
          </p:nvPr>
        </p:nvSpPr>
        <p:spPr/>
        <p:txBody>
          <a:bodyPr/>
          <a:lstStyle/>
          <a:p>
            <a:endParaRPr lang="en-VN" dirty="0"/>
          </a:p>
        </p:txBody>
      </p:sp>
      <p:sp>
        <p:nvSpPr>
          <p:cNvPr id="4" name="Content Placeholder 3">
            <a:extLst>
              <a:ext uri="{FF2B5EF4-FFF2-40B4-BE49-F238E27FC236}">
                <a16:creationId xmlns:a16="http://schemas.microsoft.com/office/drawing/2014/main" id="{E37B4092-CA30-C74B-81FB-829A402C3D00}"/>
              </a:ext>
            </a:extLst>
          </p:cNvPr>
          <p:cNvSpPr>
            <a:spLocks noGrp="1"/>
          </p:cNvSpPr>
          <p:nvPr>
            <p:ph sz="half" idx="2"/>
          </p:nvPr>
        </p:nvSpPr>
        <p:spPr/>
        <p:txBody>
          <a:bodyPr/>
          <a:lstStyle/>
          <a:p>
            <a:endParaRPr lang="en-VN"/>
          </a:p>
        </p:txBody>
      </p:sp>
      <p:sp>
        <p:nvSpPr>
          <p:cNvPr id="5" name="Footer Placeholder 4">
            <a:extLst>
              <a:ext uri="{FF2B5EF4-FFF2-40B4-BE49-F238E27FC236}">
                <a16:creationId xmlns:a16="http://schemas.microsoft.com/office/drawing/2014/main" id="{CBBDE9B5-9AC2-804A-AD56-66CF8D0E2DFD}"/>
              </a:ext>
            </a:extLst>
          </p:cNvPr>
          <p:cNvSpPr>
            <a:spLocks noGrp="1"/>
          </p:cNvSpPr>
          <p:nvPr>
            <p:ph type="ftr" sz="quarter" idx="11"/>
          </p:nvPr>
        </p:nvSpPr>
        <p:spPr/>
        <p:txBody>
          <a:bodyPr/>
          <a:lstStyle/>
          <a:p>
            <a:pPr>
              <a:defRPr/>
            </a:pPr>
            <a:r>
              <a:rPr lang="vi-VN"/>
              <a:t>Chương 4 – Kỹ thuật mã hóa kênh</a:t>
            </a:r>
          </a:p>
        </p:txBody>
      </p:sp>
      <p:sp>
        <p:nvSpPr>
          <p:cNvPr id="6" name="Slide Number Placeholder 5">
            <a:extLst>
              <a:ext uri="{FF2B5EF4-FFF2-40B4-BE49-F238E27FC236}">
                <a16:creationId xmlns:a16="http://schemas.microsoft.com/office/drawing/2014/main" id="{DC443AF7-3ED0-3F48-AF57-BDA5256C681F}"/>
              </a:ext>
            </a:extLst>
          </p:cNvPr>
          <p:cNvSpPr>
            <a:spLocks noGrp="1"/>
          </p:cNvSpPr>
          <p:nvPr>
            <p:ph type="sldNum" sz="quarter" idx="12"/>
          </p:nvPr>
        </p:nvSpPr>
        <p:spPr/>
        <p:txBody>
          <a:bodyPr/>
          <a:lstStyle/>
          <a:p>
            <a:fld id="{A1EC7A20-3C6A-496B-9976-157220B62F67}" type="slidenum">
              <a:rPr lang="vi-VN" altLang="en-US" smtClean="0"/>
              <a:pPr/>
              <a:t>20</a:t>
            </a:fld>
            <a:endParaRPr lang="vi-VN" altLang="en-US"/>
          </a:p>
        </p:txBody>
      </p:sp>
      <p:pic>
        <p:nvPicPr>
          <p:cNvPr id="4098" name="Picture 2">
            <a:extLst>
              <a:ext uri="{FF2B5EF4-FFF2-40B4-BE49-F238E27FC236}">
                <a16:creationId xmlns:a16="http://schemas.microsoft.com/office/drawing/2014/main" id="{288EE3BB-1AFE-CD4C-95F3-D92498C868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1000"/>
            <a:ext cx="9144000" cy="3556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779D3D29-11D2-A74E-B675-FBAF9C613B5C}"/>
              </a:ext>
            </a:extLst>
          </p:cNvPr>
          <p:cNvSpPr txBox="1">
            <a:spLocks noRot="1" noChangeArrowheads="1"/>
          </p:cNvSpPr>
          <p:nvPr/>
        </p:nvSpPr>
        <p:spPr>
          <a:xfrm>
            <a:off x="381000" y="76200"/>
            <a:ext cx="8385175" cy="974725"/>
          </a:xfrm>
          <a:prstGeom prst="rect">
            <a:avLst/>
          </a:prstGeom>
        </p:spPr>
        <p:txBody>
          <a:bodyPr vert="horz" anchor="ctr">
            <a:normAutofit/>
          </a:bodyPr>
          <a:lstStyle>
            <a:lvl1pPr algn="ctr" rtl="0" eaLnBrk="1" latinLnBrk="0" hangingPunct="1">
              <a:spcBef>
                <a:spcPct val="0"/>
              </a:spcBef>
              <a:buNone/>
              <a:defRPr kumimoji="0" sz="3600" b="1" kern="1200">
                <a:solidFill>
                  <a:schemeClr val="tx2"/>
                </a:solidFill>
                <a:latin typeface="Times New Roman" pitchFamily="18" charset="0"/>
                <a:ea typeface="+mj-ea"/>
                <a:cs typeface="Times New Roman" pitchFamily="18" charset="0"/>
              </a:defRPr>
            </a:lvl1pPr>
          </a:lstStyle>
          <a:p>
            <a:pPr>
              <a:defRPr/>
            </a:pPr>
            <a:r>
              <a:rPr lang="en-US" sz="3200" dirty="0" err="1">
                <a:solidFill>
                  <a:srgbClr val="000000"/>
                </a:solidFill>
                <a:effectLst>
                  <a:outerShdw blurRad="38100" dist="38100" dir="2700000" algn="tl">
                    <a:srgbClr val="DDDDDD"/>
                  </a:outerShdw>
                </a:effectLst>
                <a:latin typeface="Arial" charset="0"/>
                <a:cs typeface="+mj-cs"/>
              </a:rPr>
              <a:t>Ôn</a:t>
            </a:r>
            <a:r>
              <a:rPr lang="en-US" sz="3200" dirty="0">
                <a:solidFill>
                  <a:srgbClr val="000000"/>
                </a:solidFill>
                <a:effectLst>
                  <a:outerShdw blurRad="38100" dist="38100" dir="2700000" algn="tl">
                    <a:srgbClr val="DDDDDD"/>
                  </a:outerShdw>
                </a:effectLst>
                <a:latin typeface="Arial" charset="0"/>
                <a:cs typeface="+mj-cs"/>
              </a:rPr>
              <a:t> </a:t>
            </a:r>
            <a:r>
              <a:rPr lang="en-US" sz="3200" dirty="0" err="1">
                <a:solidFill>
                  <a:srgbClr val="000000"/>
                </a:solidFill>
                <a:effectLst>
                  <a:outerShdw blurRad="38100" dist="38100" dir="2700000" algn="tl">
                    <a:srgbClr val="DDDDDD"/>
                  </a:outerShdw>
                </a:effectLst>
                <a:latin typeface="Arial" charset="0"/>
                <a:cs typeface="+mj-cs"/>
              </a:rPr>
              <a:t>lại</a:t>
            </a:r>
            <a:r>
              <a:rPr lang="en-US" sz="3200" dirty="0">
                <a:solidFill>
                  <a:srgbClr val="000000"/>
                </a:solidFill>
                <a:effectLst>
                  <a:outerShdw blurRad="38100" dist="38100" dir="2700000" algn="tl">
                    <a:srgbClr val="DDDDDD"/>
                  </a:outerShdw>
                </a:effectLst>
                <a:latin typeface="Arial" charset="0"/>
                <a:cs typeface="+mj-cs"/>
              </a:rPr>
              <a:t> </a:t>
            </a:r>
            <a:r>
              <a:rPr lang="en-US" sz="3200" dirty="0" err="1">
                <a:solidFill>
                  <a:srgbClr val="000000"/>
                </a:solidFill>
                <a:effectLst>
                  <a:outerShdw blurRad="38100" dist="38100" dir="2700000" algn="tl">
                    <a:srgbClr val="DDDDDD"/>
                  </a:outerShdw>
                </a:effectLst>
                <a:latin typeface="Arial" charset="0"/>
                <a:cs typeface="+mj-cs"/>
              </a:rPr>
              <a:t>tín</a:t>
            </a:r>
            <a:r>
              <a:rPr lang="en-US" sz="3200" dirty="0">
                <a:solidFill>
                  <a:srgbClr val="000000"/>
                </a:solidFill>
                <a:effectLst>
                  <a:outerShdw blurRad="38100" dist="38100" dir="2700000" algn="tl">
                    <a:srgbClr val="DDDDDD"/>
                  </a:outerShdw>
                </a:effectLst>
                <a:latin typeface="Arial" charset="0"/>
                <a:cs typeface="+mj-cs"/>
              </a:rPr>
              <a:t> </a:t>
            </a:r>
            <a:r>
              <a:rPr lang="en-US" sz="3200" dirty="0" err="1">
                <a:solidFill>
                  <a:srgbClr val="000000"/>
                </a:solidFill>
                <a:effectLst>
                  <a:outerShdw blurRad="38100" dist="38100" dir="2700000" algn="tl">
                    <a:srgbClr val="DDDDDD"/>
                  </a:outerShdw>
                </a:effectLst>
                <a:latin typeface="Arial" charset="0"/>
                <a:cs typeface="+mj-cs"/>
              </a:rPr>
              <a:t>hiệu</a:t>
            </a:r>
            <a:r>
              <a:rPr lang="en-US" sz="3200" dirty="0">
                <a:solidFill>
                  <a:srgbClr val="000000"/>
                </a:solidFill>
                <a:effectLst>
                  <a:outerShdw blurRad="38100" dist="38100" dir="2700000" algn="tl">
                    <a:srgbClr val="DDDDDD"/>
                  </a:outerShdw>
                </a:effectLst>
                <a:latin typeface="Arial" charset="0"/>
                <a:cs typeface="+mj-cs"/>
              </a:rPr>
              <a:t> </a:t>
            </a:r>
            <a:r>
              <a:rPr lang="en-US" sz="3200" dirty="0" err="1">
                <a:solidFill>
                  <a:srgbClr val="000000"/>
                </a:solidFill>
                <a:effectLst>
                  <a:outerShdw blurRad="38100" dist="38100" dir="2700000" algn="tl">
                    <a:srgbClr val="DDDDDD"/>
                  </a:outerShdw>
                </a:effectLst>
                <a:latin typeface="Arial" charset="0"/>
                <a:cs typeface="+mj-cs"/>
              </a:rPr>
              <a:t>điều</a:t>
            </a:r>
            <a:r>
              <a:rPr lang="en-US" sz="3200" dirty="0">
                <a:solidFill>
                  <a:srgbClr val="000000"/>
                </a:solidFill>
                <a:effectLst>
                  <a:outerShdw blurRad="38100" dist="38100" dir="2700000" algn="tl">
                    <a:srgbClr val="DDDDDD"/>
                  </a:outerShdw>
                </a:effectLst>
                <a:latin typeface="Arial" charset="0"/>
                <a:cs typeface="+mj-cs"/>
              </a:rPr>
              <a:t> </a:t>
            </a:r>
            <a:r>
              <a:rPr lang="en-US" sz="3200" dirty="0" err="1">
                <a:solidFill>
                  <a:srgbClr val="000000"/>
                </a:solidFill>
                <a:effectLst>
                  <a:outerShdw blurRad="38100" dist="38100" dir="2700000" algn="tl">
                    <a:srgbClr val="DDDDDD"/>
                  </a:outerShdw>
                </a:effectLst>
                <a:latin typeface="Arial" charset="0"/>
                <a:cs typeface="+mj-cs"/>
              </a:rPr>
              <a:t>biên</a:t>
            </a:r>
            <a:r>
              <a:rPr lang="en-US" sz="3200" dirty="0">
                <a:solidFill>
                  <a:srgbClr val="000000"/>
                </a:solidFill>
                <a:effectLst>
                  <a:outerShdw blurRad="38100" dist="38100" dir="2700000" algn="tl">
                    <a:srgbClr val="DDDDDD"/>
                  </a:outerShdw>
                </a:effectLst>
                <a:latin typeface="Arial" charset="0"/>
                <a:cs typeface="+mj-cs"/>
              </a:rPr>
              <a:t> AM</a:t>
            </a:r>
            <a:endParaRPr lang="vi-VN" sz="3200" dirty="0">
              <a:solidFill>
                <a:srgbClr val="000000"/>
              </a:solidFill>
              <a:effectLst>
                <a:outerShdw blurRad="38100" dist="38100" dir="2700000" algn="tl">
                  <a:srgbClr val="DDDDDD"/>
                </a:outerShdw>
              </a:effectLst>
              <a:latin typeface="Arial" charset="0"/>
              <a:cs typeface="+mj-cs"/>
            </a:endParaRPr>
          </a:p>
        </p:txBody>
      </p:sp>
    </p:spTree>
    <p:extLst>
      <p:ext uri="{BB962C8B-B14F-4D97-AF65-F5344CB8AC3E}">
        <p14:creationId xmlns:p14="http://schemas.microsoft.com/office/powerpoint/2010/main" val="472285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7297" name="Object 33">
            <a:extLst>
              <a:ext uri="{FF2B5EF4-FFF2-40B4-BE49-F238E27FC236}">
                <a16:creationId xmlns:a16="http://schemas.microsoft.com/office/drawing/2014/main" id="{8D328CE1-2856-3442-B21B-B610092841FA}"/>
              </a:ext>
            </a:extLst>
          </p:cNvPr>
          <p:cNvGraphicFramePr>
            <a:graphicFrameLocks noGrp="1" noChangeAspect="1"/>
          </p:cNvGraphicFramePr>
          <p:nvPr>
            <p:ph sz="half" idx="1"/>
            <p:extLst>
              <p:ext uri="{D42A27DB-BD31-4B8C-83A1-F6EECF244321}">
                <p14:modId xmlns:p14="http://schemas.microsoft.com/office/powerpoint/2010/main" val="1064803779"/>
              </p:ext>
            </p:extLst>
          </p:nvPr>
        </p:nvGraphicFramePr>
        <p:xfrm>
          <a:off x="2819400" y="1905000"/>
          <a:ext cx="3657600" cy="484188"/>
        </p:xfrm>
        <a:graphic>
          <a:graphicData uri="http://schemas.openxmlformats.org/presentationml/2006/ole">
            <mc:AlternateContent xmlns:mc="http://schemas.openxmlformats.org/markup-compatibility/2006">
              <mc:Choice xmlns:v="urn:schemas-microsoft-com:vml" Requires="v">
                <p:oleObj spid="_x0000_s2085" name="Equation" r:id="rId3" imgW="39789100" imgH="5270500" progId="Equation.3">
                  <p:embed/>
                </p:oleObj>
              </mc:Choice>
              <mc:Fallback>
                <p:oleObj name="Equation" r:id="rId3" imgW="39789100" imgH="5270500" progId="Equation.3">
                  <p:embed/>
                  <p:pic>
                    <p:nvPicPr>
                      <p:cNvPr id="267297" name="Object 33">
                        <a:extLst>
                          <a:ext uri="{FF2B5EF4-FFF2-40B4-BE49-F238E27FC236}">
                            <a16:creationId xmlns:a16="http://schemas.microsoft.com/office/drawing/2014/main" id="{8D328CE1-2856-3442-B21B-B610092841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905000"/>
                        <a:ext cx="3657600" cy="484188"/>
                      </a:xfrm>
                      <a:prstGeom prst="rect">
                        <a:avLst/>
                      </a:prstGeom>
                      <a:noFill/>
                      <a:ln>
                        <a:noFill/>
                      </a:ln>
                      <a:effectLst/>
                    </p:spPr>
                  </p:pic>
                </p:oleObj>
              </mc:Fallback>
            </mc:AlternateContent>
          </a:graphicData>
        </a:graphic>
      </p:graphicFrame>
      <p:graphicFrame>
        <p:nvGraphicFramePr>
          <p:cNvPr id="267301" name="Object 37">
            <a:extLst>
              <a:ext uri="{FF2B5EF4-FFF2-40B4-BE49-F238E27FC236}">
                <a16:creationId xmlns:a16="http://schemas.microsoft.com/office/drawing/2014/main" id="{C085415E-045F-E64F-84F8-0F4DD7C3B2C7}"/>
              </a:ext>
            </a:extLst>
          </p:cNvPr>
          <p:cNvGraphicFramePr>
            <a:graphicFrameLocks noGrp="1" noChangeAspect="1"/>
          </p:cNvGraphicFramePr>
          <p:nvPr>
            <p:ph sz="quarter" idx="2"/>
            <p:extLst>
              <p:ext uri="{D42A27DB-BD31-4B8C-83A1-F6EECF244321}">
                <p14:modId xmlns:p14="http://schemas.microsoft.com/office/powerpoint/2010/main" val="3843113904"/>
              </p:ext>
            </p:extLst>
          </p:nvPr>
        </p:nvGraphicFramePr>
        <p:xfrm>
          <a:off x="3200400" y="3810000"/>
          <a:ext cx="2933700" cy="1096963"/>
        </p:xfrm>
        <a:graphic>
          <a:graphicData uri="http://schemas.openxmlformats.org/presentationml/2006/ole">
            <mc:AlternateContent xmlns:mc="http://schemas.openxmlformats.org/markup-compatibility/2006">
              <mc:Choice xmlns:v="urn:schemas-microsoft-com:vml" Requires="v">
                <p:oleObj spid="_x0000_s2086" name="Equation" r:id="rId5" imgW="28968700" imgH="10820400" progId="Equation.3">
                  <p:embed/>
                </p:oleObj>
              </mc:Choice>
              <mc:Fallback>
                <p:oleObj name="Equation" r:id="rId5" imgW="28968700" imgH="10820400" progId="Equation.3">
                  <p:embed/>
                  <p:pic>
                    <p:nvPicPr>
                      <p:cNvPr id="267301" name="Object 37">
                        <a:extLst>
                          <a:ext uri="{FF2B5EF4-FFF2-40B4-BE49-F238E27FC236}">
                            <a16:creationId xmlns:a16="http://schemas.microsoft.com/office/drawing/2014/main" id="{C085415E-045F-E64F-84F8-0F4DD7C3B2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3810000"/>
                        <a:ext cx="2933700" cy="1096963"/>
                      </a:xfrm>
                      <a:prstGeom prst="rect">
                        <a:avLst/>
                      </a:prstGeom>
                      <a:noFill/>
                      <a:ln>
                        <a:noFill/>
                      </a:ln>
                      <a:effectLst/>
                    </p:spPr>
                  </p:pic>
                </p:oleObj>
              </mc:Fallback>
            </mc:AlternateContent>
          </a:graphicData>
        </a:graphic>
      </p:graphicFrame>
      <p:graphicFrame>
        <p:nvGraphicFramePr>
          <p:cNvPr id="267303" name="Object 39">
            <a:extLst>
              <a:ext uri="{FF2B5EF4-FFF2-40B4-BE49-F238E27FC236}">
                <a16:creationId xmlns:a16="http://schemas.microsoft.com/office/drawing/2014/main" id="{F440CD76-E1FC-A64B-BFC2-C4C89FF0F7C1}"/>
              </a:ext>
            </a:extLst>
          </p:cNvPr>
          <p:cNvGraphicFramePr>
            <a:graphicFrameLocks noGrp="1" noChangeAspect="1"/>
          </p:cNvGraphicFramePr>
          <p:nvPr>
            <p:ph sz="quarter" idx="3"/>
            <p:extLst>
              <p:ext uri="{D42A27DB-BD31-4B8C-83A1-F6EECF244321}">
                <p14:modId xmlns:p14="http://schemas.microsoft.com/office/powerpoint/2010/main" val="27632642"/>
              </p:ext>
            </p:extLst>
          </p:nvPr>
        </p:nvGraphicFramePr>
        <p:xfrm>
          <a:off x="609600" y="5181600"/>
          <a:ext cx="7981950" cy="757238"/>
        </p:xfrm>
        <a:graphic>
          <a:graphicData uri="http://schemas.openxmlformats.org/presentationml/2006/ole">
            <mc:AlternateContent xmlns:mc="http://schemas.openxmlformats.org/markup-compatibility/2006">
              <mc:Choice xmlns:v="urn:schemas-microsoft-com:vml" Requires="v">
                <p:oleObj spid="_x0000_s2087" name="Equation" r:id="rId7" imgW="95669100" imgH="9067800" progId="Equation.3">
                  <p:embed/>
                </p:oleObj>
              </mc:Choice>
              <mc:Fallback>
                <p:oleObj name="Equation" r:id="rId7" imgW="95669100" imgH="9067800" progId="Equation.3">
                  <p:embed/>
                  <p:pic>
                    <p:nvPicPr>
                      <p:cNvPr id="267303" name="Object 39">
                        <a:extLst>
                          <a:ext uri="{FF2B5EF4-FFF2-40B4-BE49-F238E27FC236}">
                            <a16:creationId xmlns:a16="http://schemas.microsoft.com/office/drawing/2014/main" id="{F440CD76-E1FC-A64B-BFC2-C4C89FF0F7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5181600"/>
                        <a:ext cx="7981950" cy="757238"/>
                      </a:xfrm>
                      <a:prstGeom prst="rect">
                        <a:avLst/>
                      </a:prstGeom>
                      <a:noFill/>
                      <a:ln w="28575">
                        <a:solidFill>
                          <a:srgbClr val="FF0000"/>
                        </a:solidFill>
                        <a:miter lim="800000"/>
                        <a:headEnd/>
                        <a:tailEnd/>
                      </a:ln>
                      <a:effectLst/>
                    </p:spPr>
                  </p:pic>
                </p:oleObj>
              </mc:Fallback>
            </mc:AlternateContent>
          </a:graphicData>
        </a:graphic>
      </p:graphicFrame>
      <p:sp>
        <p:nvSpPr>
          <p:cNvPr id="267267" name="Rectangle 3">
            <a:extLst>
              <a:ext uri="{FF2B5EF4-FFF2-40B4-BE49-F238E27FC236}">
                <a16:creationId xmlns:a16="http://schemas.microsoft.com/office/drawing/2014/main" id="{635DCBED-3EE8-084D-9839-33661821FD89}"/>
              </a:ext>
            </a:extLst>
          </p:cNvPr>
          <p:cNvSpPr>
            <a:spLocks noGrp="1" noRot="1" noChangeArrowheads="1"/>
          </p:cNvSpPr>
          <p:nvPr>
            <p:ph type="body" idx="4294967295"/>
          </p:nvPr>
        </p:nvSpPr>
        <p:spPr>
          <a:xfrm>
            <a:off x="0" y="2514600"/>
            <a:ext cx="8839200" cy="533400"/>
          </a:xfrm>
        </p:spPr>
        <p:txBody>
          <a:bodyPr/>
          <a:lstStyle/>
          <a:p>
            <a:pPr algn="ctr" eaLnBrk="1" hangingPunct="1">
              <a:buFont typeface="Wingdings" pitchFamily="2" charset="2"/>
              <a:buNone/>
            </a:pPr>
            <a:r>
              <a:rPr lang="en-US" altLang="en-US" sz="2400" b="1">
                <a:solidFill>
                  <a:srgbClr val="FF0000"/>
                </a:solidFill>
                <a:ea typeface="ＭＳ Ｐゴシック" panose="020B0600070205080204" pitchFamily="34" charset="-128"/>
              </a:rPr>
              <a:t>m(t):</a:t>
            </a:r>
            <a:r>
              <a:rPr lang="en-US" altLang="en-US" sz="2400">
                <a:solidFill>
                  <a:srgbClr val="003399"/>
                </a:solidFill>
                <a:ea typeface="ＭＳ Ｐゴシック" panose="020B0600070205080204" pitchFamily="34" charset="-128"/>
              </a:rPr>
              <a:t> </a:t>
            </a:r>
            <a:r>
              <a:rPr lang="en-US" altLang="en-US" sz="2400">
                <a:solidFill>
                  <a:srgbClr val="000066"/>
                </a:solidFill>
                <a:ea typeface="ＭＳ Ｐゴシック" panose="020B0600070205080204" pitchFamily="34" charset="-128"/>
              </a:rPr>
              <a:t>tín hiệu mang tin; </a:t>
            </a:r>
            <a:r>
              <a:rPr lang="en-US" altLang="en-US" sz="2400" b="1">
                <a:solidFill>
                  <a:srgbClr val="FF0000"/>
                </a:solidFill>
                <a:ea typeface="ＭＳ Ｐゴシック" panose="020B0600070205080204" pitchFamily="34" charset="-128"/>
              </a:rPr>
              <a:t>A</a:t>
            </a:r>
            <a:r>
              <a:rPr lang="en-US" altLang="en-US" sz="2400" b="1" baseline="-25000">
                <a:solidFill>
                  <a:srgbClr val="FF0000"/>
                </a:solidFill>
                <a:ea typeface="ＭＳ Ｐゴシック" panose="020B0600070205080204" pitchFamily="34" charset="-128"/>
              </a:rPr>
              <a:t>c</a:t>
            </a:r>
            <a:r>
              <a:rPr lang="en-US" altLang="en-US" sz="2400" b="1">
                <a:solidFill>
                  <a:srgbClr val="FF0000"/>
                </a:solidFill>
                <a:ea typeface="ＭＳ Ｐゴシック" panose="020B0600070205080204" pitchFamily="34" charset="-128"/>
              </a:rPr>
              <a:t>, f</a:t>
            </a:r>
            <a:r>
              <a:rPr lang="en-US" altLang="en-US" sz="2400" b="1" baseline="-25000">
                <a:solidFill>
                  <a:srgbClr val="FF0000"/>
                </a:solidFill>
                <a:ea typeface="ＭＳ Ｐゴシック" panose="020B0600070205080204" pitchFamily="34" charset="-128"/>
              </a:rPr>
              <a:t>c</a:t>
            </a:r>
            <a:r>
              <a:rPr lang="en-US" altLang="en-US" sz="2400" b="1">
                <a:solidFill>
                  <a:srgbClr val="FF0000"/>
                </a:solidFill>
                <a:ea typeface="ＭＳ Ｐゴシック" panose="020B0600070205080204" pitchFamily="34" charset="-128"/>
              </a:rPr>
              <a:t>:</a:t>
            </a:r>
            <a:r>
              <a:rPr lang="en-US" altLang="en-US" sz="2400">
                <a:solidFill>
                  <a:srgbClr val="000066"/>
                </a:solidFill>
                <a:ea typeface="ＭＳ Ｐゴシック" panose="020B0600070205080204" pitchFamily="34" charset="-128"/>
              </a:rPr>
              <a:t> biên độ &amp; tần số sóng mang</a:t>
            </a:r>
          </a:p>
        </p:txBody>
      </p:sp>
      <p:sp>
        <p:nvSpPr>
          <p:cNvPr id="29702" name="Rectangle 35">
            <a:extLst>
              <a:ext uri="{FF2B5EF4-FFF2-40B4-BE49-F238E27FC236}">
                <a16:creationId xmlns:a16="http://schemas.microsoft.com/office/drawing/2014/main" id="{B23C42EC-F534-8D49-9469-33B2F0686557}"/>
              </a:ext>
            </a:extLst>
          </p:cNvPr>
          <p:cNvSpPr>
            <a:spLocks noRot="1" noChangeArrowheads="1"/>
          </p:cNvSpPr>
          <p:nvPr/>
        </p:nvSpPr>
        <p:spPr bwMode="auto">
          <a:xfrm>
            <a:off x="838200" y="3124200"/>
            <a:ext cx="7086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buClr>
                <a:schemeClr val="hlink"/>
              </a:buClr>
              <a:buFont typeface="Wingdings" pitchFamily="2" charset="2"/>
              <a:buNone/>
            </a:pPr>
            <a:r>
              <a:rPr lang="en-US" altLang="en-US" b="1">
                <a:solidFill>
                  <a:srgbClr val="000066"/>
                </a:solidFill>
              </a:rPr>
              <a:t>Phổ tín hiệu điều biên S(f):</a:t>
            </a:r>
            <a:endParaRPr lang="en-US" altLang="en-US">
              <a:solidFill>
                <a:srgbClr val="000066"/>
              </a:solidFill>
            </a:endParaRPr>
          </a:p>
        </p:txBody>
      </p:sp>
      <p:sp>
        <p:nvSpPr>
          <p:cNvPr id="29703" name="Rectangle 36">
            <a:extLst>
              <a:ext uri="{FF2B5EF4-FFF2-40B4-BE49-F238E27FC236}">
                <a16:creationId xmlns:a16="http://schemas.microsoft.com/office/drawing/2014/main" id="{2ED69CA4-3D0A-8247-8D2A-7EB50708FA5F}"/>
              </a:ext>
            </a:extLst>
          </p:cNvPr>
          <p:cNvSpPr>
            <a:spLocks noRot="1" noChangeArrowheads="1"/>
          </p:cNvSpPr>
          <p:nvPr/>
        </p:nvSpPr>
        <p:spPr bwMode="auto">
          <a:xfrm>
            <a:off x="762000" y="1295400"/>
            <a:ext cx="7086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buClr>
                <a:schemeClr val="hlink"/>
              </a:buClr>
              <a:buFont typeface="Wingdings" pitchFamily="2" charset="2"/>
              <a:buNone/>
            </a:pPr>
            <a:r>
              <a:rPr lang="en-US" altLang="en-US" b="1">
                <a:solidFill>
                  <a:srgbClr val="000066"/>
                </a:solidFill>
              </a:rPr>
              <a:t>Tín hiệu điều biên s(t):</a:t>
            </a:r>
            <a:endParaRPr lang="en-US" altLang="en-US">
              <a:solidFill>
                <a:srgbClr val="000066"/>
              </a:solidFill>
            </a:endParaRPr>
          </a:p>
        </p:txBody>
      </p:sp>
      <p:sp>
        <p:nvSpPr>
          <p:cNvPr id="267305" name="Rectangle 41">
            <a:extLst>
              <a:ext uri="{FF2B5EF4-FFF2-40B4-BE49-F238E27FC236}">
                <a16:creationId xmlns:a16="http://schemas.microsoft.com/office/drawing/2014/main" id="{9F7E172D-051B-B64D-8F1F-B95B21995CBB}"/>
              </a:ext>
            </a:extLst>
          </p:cNvPr>
          <p:cNvSpPr>
            <a:spLocks noRot="1" noChangeArrowheads="1"/>
          </p:cNvSpPr>
          <p:nvPr/>
        </p:nvSpPr>
        <p:spPr bwMode="auto">
          <a:xfrm>
            <a:off x="152400" y="6172200"/>
            <a:ext cx="8839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buClr>
                <a:schemeClr val="hlink"/>
              </a:buClr>
              <a:buFont typeface="Wingdings" pitchFamily="2" charset="2"/>
              <a:buNone/>
            </a:pPr>
            <a:r>
              <a:rPr lang="en-US" altLang="en-US" b="1">
                <a:solidFill>
                  <a:srgbClr val="FF0000"/>
                </a:solidFill>
              </a:rPr>
              <a:t>M(f):</a:t>
            </a:r>
            <a:r>
              <a:rPr lang="en-US" altLang="en-US">
                <a:solidFill>
                  <a:srgbClr val="003399"/>
                </a:solidFill>
              </a:rPr>
              <a:t> </a:t>
            </a:r>
            <a:r>
              <a:rPr lang="en-US" altLang="en-US">
                <a:solidFill>
                  <a:srgbClr val="000066"/>
                </a:solidFill>
              </a:rPr>
              <a:t>phổ tín hiệu mang tin</a:t>
            </a:r>
          </a:p>
        </p:txBody>
      </p:sp>
      <p:sp>
        <p:nvSpPr>
          <p:cNvPr id="12" name="Rectangle 2">
            <a:extLst>
              <a:ext uri="{FF2B5EF4-FFF2-40B4-BE49-F238E27FC236}">
                <a16:creationId xmlns:a16="http://schemas.microsoft.com/office/drawing/2014/main" id="{BF556D3B-0DFD-0F46-83D4-75C096AB9F46}"/>
              </a:ext>
            </a:extLst>
          </p:cNvPr>
          <p:cNvSpPr>
            <a:spLocks noGrp="1" noRot="1" noChangeArrowheads="1"/>
          </p:cNvSpPr>
          <p:nvPr>
            <p:ph type="title"/>
          </p:nvPr>
        </p:nvSpPr>
        <p:spPr>
          <a:xfrm>
            <a:off x="381000" y="76200"/>
            <a:ext cx="8385175" cy="974725"/>
          </a:xfrm>
        </p:spPr>
        <p:txBody>
          <a:bodyPr>
            <a:normAutofit/>
          </a:bodyPr>
          <a:lstStyle/>
          <a:p>
            <a:pPr eaLnBrk="1" hangingPunct="1">
              <a:defRPr/>
            </a:pPr>
            <a:r>
              <a:rPr lang="en-US" sz="3200" dirty="0" err="1">
                <a:solidFill>
                  <a:srgbClr val="000000"/>
                </a:solidFill>
                <a:effectLst>
                  <a:outerShdw blurRad="38100" dist="38100" dir="2700000" algn="tl">
                    <a:srgbClr val="DDDDDD"/>
                  </a:outerShdw>
                </a:effectLst>
                <a:latin typeface="Arial" charset="0"/>
                <a:cs typeface="+mj-cs"/>
              </a:rPr>
              <a:t>Ôn</a:t>
            </a:r>
            <a:r>
              <a:rPr lang="en-US" sz="3200" dirty="0">
                <a:solidFill>
                  <a:srgbClr val="000000"/>
                </a:solidFill>
                <a:effectLst>
                  <a:outerShdw blurRad="38100" dist="38100" dir="2700000" algn="tl">
                    <a:srgbClr val="DDDDDD"/>
                  </a:outerShdw>
                </a:effectLst>
                <a:latin typeface="Arial" charset="0"/>
                <a:cs typeface="+mj-cs"/>
              </a:rPr>
              <a:t> </a:t>
            </a:r>
            <a:r>
              <a:rPr lang="en-US" sz="3200" dirty="0" err="1">
                <a:solidFill>
                  <a:srgbClr val="000000"/>
                </a:solidFill>
                <a:effectLst>
                  <a:outerShdw blurRad="38100" dist="38100" dir="2700000" algn="tl">
                    <a:srgbClr val="DDDDDD"/>
                  </a:outerShdw>
                </a:effectLst>
                <a:latin typeface="Arial" charset="0"/>
                <a:cs typeface="+mj-cs"/>
              </a:rPr>
              <a:t>lại</a:t>
            </a:r>
            <a:r>
              <a:rPr lang="en-US" sz="3200" dirty="0">
                <a:solidFill>
                  <a:srgbClr val="000000"/>
                </a:solidFill>
                <a:effectLst>
                  <a:outerShdw blurRad="38100" dist="38100" dir="2700000" algn="tl">
                    <a:srgbClr val="DDDDDD"/>
                  </a:outerShdw>
                </a:effectLst>
                <a:latin typeface="Arial" charset="0"/>
                <a:cs typeface="+mj-cs"/>
              </a:rPr>
              <a:t> </a:t>
            </a:r>
            <a:r>
              <a:rPr lang="en-US" sz="3200" dirty="0" err="1">
                <a:solidFill>
                  <a:srgbClr val="000000"/>
                </a:solidFill>
                <a:effectLst>
                  <a:outerShdw blurRad="38100" dist="38100" dir="2700000" algn="tl">
                    <a:srgbClr val="DDDDDD"/>
                  </a:outerShdw>
                </a:effectLst>
                <a:latin typeface="Arial" charset="0"/>
                <a:cs typeface="+mj-cs"/>
              </a:rPr>
              <a:t>p</a:t>
            </a:r>
            <a:r>
              <a:rPr lang="en-US" sz="3200" b="1" dirty="0" err="1">
                <a:solidFill>
                  <a:srgbClr val="000000"/>
                </a:solidFill>
                <a:effectLst>
                  <a:outerShdw blurRad="38100" dist="38100" dir="2700000" algn="tl">
                    <a:srgbClr val="DDDDDD"/>
                  </a:outerShdw>
                </a:effectLst>
                <a:latin typeface="Arial" charset="0"/>
                <a:cs typeface="+mj-cs"/>
              </a:rPr>
              <a:t>hổ</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tín</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hiệu</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điều</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biên</a:t>
            </a:r>
            <a:r>
              <a:rPr lang="en-US" sz="3200" b="1" dirty="0">
                <a:solidFill>
                  <a:srgbClr val="000000"/>
                </a:solidFill>
                <a:effectLst>
                  <a:outerShdw blurRad="38100" dist="38100" dir="2700000" algn="tl">
                    <a:srgbClr val="DDDDDD"/>
                  </a:outerShdw>
                </a:effectLst>
                <a:latin typeface="Arial" charset="0"/>
                <a:cs typeface="+mj-cs"/>
              </a:rPr>
              <a:t> AM</a:t>
            </a:r>
            <a:endParaRPr lang="vi-VN" sz="3200" b="1" dirty="0">
              <a:solidFill>
                <a:srgbClr val="000000"/>
              </a:solidFill>
              <a:effectLst>
                <a:outerShdw blurRad="38100" dist="38100" dir="2700000" algn="tl">
                  <a:srgbClr val="DDDDDD"/>
                </a:outerShdw>
              </a:effectLst>
              <a:latin typeface="Arial" charset="0"/>
              <a:cs typeface="+mj-cs"/>
            </a:endParaRPr>
          </a:p>
        </p:txBody>
      </p:sp>
      <mc:AlternateContent xmlns:mc="http://schemas.openxmlformats.org/markup-compatibility/2006" xmlns:p14="http://schemas.microsoft.com/office/powerpoint/2010/main">
        <mc:Choice Requires="p14">
          <p:contentPart p14:bwMode="auto" r:id="rId9">
            <p14:nvContentPartPr>
              <p14:cNvPr id="2" name="Ink 1">
                <a:extLst>
                  <a:ext uri="{FF2B5EF4-FFF2-40B4-BE49-F238E27FC236}">
                    <a16:creationId xmlns:a16="http://schemas.microsoft.com/office/drawing/2014/main" id="{ED2C7264-5B13-484D-8D3C-58BC6ED76931}"/>
                  </a:ext>
                </a:extLst>
              </p14:cNvPr>
              <p14:cNvContentPartPr/>
              <p14:nvPr/>
            </p14:nvContentPartPr>
            <p14:xfrm>
              <a:off x="2026440" y="5733000"/>
              <a:ext cx="5837760" cy="165600"/>
            </p14:xfrm>
          </p:contentPart>
        </mc:Choice>
        <mc:Fallback xmlns="">
          <p:pic>
            <p:nvPicPr>
              <p:cNvPr id="2" name="Ink 1">
                <a:extLst>
                  <a:ext uri="{FF2B5EF4-FFF2-40B4-BE49-F238E27FC236}">
                    <a16:creationId xmlns:a16="http://schemas.microsoft.com/office/drawing/2014/main" id="{ED2C7264-5B13-484D-8D3C-58BC6ED76931}"/>
                  </a:ext>
                </a:extLst>
              </p:cNvPr>
              <p:cNvPicPr/>
              <p:nvPr/>
            </p:nvPicPr>
            <p:blipFill>
              <a:blip r:embed="rId10"/>
              <a:stretch>
                <a:fillRect/>
              </a:stretch>
            </p:blipFill>
            <p:spPr>
              <a:xfrm>
                <a:off x="2017080" y="5723640"/>
                <a:ext cx="5856480" cy="184320"/>
              </a:xfrm>
              <a:prstGeom prst="rect">
                <a:avLst/>
              </a:prstGeom>
            </p:spPr>
          </p:pic>
        </mc:Fallback>
      </mc:AlternateContent>
    </p:spTree>
    <p:extLst>
      <p:ext uri="{BB962C8B-B14F-4D97-AF65-F5344CB8AC3E}">
        <p14:creationId xmlns:p14="http://schemas.microsoft.com/office/powerpoint/2010/main" val="3893724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67297"/>
                                        </p:tgtEl>
                                        <p:attrNameLst>
                                          <p:attrName>style.visibility</p:attrName>
                                        </p:attrNameLst>
                                      </p:cBhvr>
                                      <p:to>
                                        <p:strVal val="visible"/>
                                      </p:to>
                                    </p:set>
                                    <p:anim calcmode="lin" valueType="num">
                                      <p:cBhvr additive="base">
                                        <p:cTn id="7" dur="500" fill="hold"/>
                                        <p:tgtEl>
                                          <p:spTgt spid="267297"/>
                                        </p:tgtEl>
                                        <p:attrNameLst>
                                          <p:attrName>ppt_x</p:attrName>
                                        </p:attrNameLst>
                                      </p:cBhvr>
                                      <p:tavLst>
                                        <p:tav tm="0">
                                          <p:val>
                                            <p:strVal val="#ppt_x"/>
                                          </p:val>
                                        </p:tav>
                                        <p:tav tm="100000">
                                          <p:val>
                                            <p:strVal val="#ppt_x"/>
                                          </p:val>
                                        </p:tav>
                                      </p:tavLst>
                                    </p:anim>
                                    <p:anim calcmode="lin" valueType="num">
                                      <p:cBhvr additive="base">
                                        <p:cTn id="8" dur="500" fill="hold"/>
                                        <p:tgtEl>
                                          <p:spTgt spid="26729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7267">
                                            <p:txEl>
                                              <p:pRg st="0" end="0"/>
                                            </p:txEl>
                                          </p:spTgt>
                                        </p:tgtEl>
                                        <p:attrNameLst>
                                          <p:attrName>style.visibility</p:attrName>
                                        </p:attrNameLst>
                                      </p:cBhvr>
                                      <p:to>
                                        <p:strVal val="visible"/>
                                      </p:to>
                                    </p:set>
                                    <p:anim calcmode="lin" valueType="num">
                                      <p:cBhvr additive="base">
                                        <p:cTn id="13" dur="500" fill="hold"/>
                                        <p:tgtEl>
                                          <p:spTgt spid="26726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7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67301"/>
                                        </p:tgtEl>
                                        <p:attrNameLst>
                                          <p:attrName>style.visibility</p:attrName>
                                        </p:attrNameLst>
                                      </p:cBhvr>
                                      <p:to>
                                        <p:strVal val="visible"/>
                                      </p:to>
                                    </p:set>
                                    <p:anim calcmode="lin" valueType="num">
                                      <p:cBhvr additive="base">
                                        <p:cTn id="19" dur="500" fill="hold"/>
                                        <p:tgtEl>
                                          <p:spTgt spid="267301"/>
                                        </p:tgtEl>
                                        <p:attrNameLst>
                                          <p:attrName>ppt_x</p:attrName>
                                        </p:attrNameLst>
                                      </p:cBhvr>
                                      <p:tavLst>
                                        <p:tav tm="0">
                                          <p:val>
                                            <p:strVal val="#ppt_x"/>
                                          </p:val>
                                        </p:tav>
                                        <p:tav tm="100000">
                                          <p:val>
                                            <p:strVal val="#ppt_x"/>
                                          </p:val>
                                        </p:tav>
                                      </p:tavLst>
                                    </p:anim>
                                    <p:anim calcmode="lin" valueType="num">
                                      <p:cBhvr additive="base">
                                        <p:cTn id="20" dur="500" fill="hold"/>
                                        <p:tgtEl>
                                          <p:spTgt spid="26730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67303"/>
                                        </p:tgtEl>
                                        <p:attrNameLst>
                                          <p:attrName>style.visibility</p:attrName>
                                        </p:attrNameLst>
                                      </p:cBhvr>
                                      <p:to>
                                        <p:strVal val="visible"/>
                                      </p:to>
                                    </p:set>
                                    <p:anim calcmode="lin" valueType="num">
                                      <p:cBhvr additive="base">
                                        <p:cTn id="25" dur="500" fill="hold"/>
                                        <p:tgtEl>
                                          <p:spTgt spid="267303"/>
                                        </p:tgtEl>
                                        <p:attrNameLst>
                                          <p:attrName>ppt_x</p:attrName>
                                        </p:attrNameLst>
                                      </p:cBhvr>
                                      <p:tavLst>
                                        <p:tav tm="0">
                                          <p:val>
                                            <p:strVal val="#ppt_x"/>
                                          </p:val>
                                        </p:tav>
                                        <p:tav tm="100000">
                                          <p:val>
                                            <p:strVal val="#ppt_x"/>
                                          </p:val>
                                        </p:tav>
                                      </p:tavLst>
                                    </p:anim>
                                    <p:anim calcmode="lin" valueType="num">
                                      <p:cBhvr additive="base">
                                        <p:cTn id="26" dur="500" fill="hold"/>
                                        <p:tgtEl>
                                          <p:spTgt spid="26730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7305">
                                            <p:txEl>
                                              <p:pRg st="0" end="0"/>
                                            </p:txEl>
                                          </p:spTgt>
                                        </p:tgtEl>
                                        <p:attrNameLst>
                                          <p:attrName>style.visibility</p:attrName>
                                        </p:attrNameLst>
                                      </p:cBhvr>
                                      <p:to>
                                        <p:strVal val="visible"/>
                                      </p:to>
                                    </p:set>
                                    <p:anim calcmode="lin" valueType="num">
                                      <p:cBhvr additive="base">
                                        <p:cTn id="31" dur="500" fill="hold"/>
                                        <p:tgtEl>
                                          <p:spTgt spid="267305">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6730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build="p"/>
      <p:bldP spid="26730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rrowheads="1"/>
          </p:cNvSpPr>
          <p:nvPr>
            <p:ph type="title"/>
          </p:nvPr>
        </p:nvSpPr>
        <p:spPr>
          <a:xfrm>
            <a:off x="381000" y="76200"/>
            <a:ext cx="8385175" cy="974725"/>
          </a:xfrm>
        </p:spPr>
        <p:txBody>
          <a:bodyPr>
            <a:normAutofit/>
          </a:bodyPr>
          <a:lstStyle/>
          <a:p>
            <a:pPr eaLnBrk="1" hangingPunct="1">
              <a:defRPr/>
            </a:pPr>
            <a:r>
              <a:rPr lang="en-US" sz="3200" dirty="0" err="1">
                <a:solidFill>
                  <a:srgbClr val="000000"/>
                </a:solidFill>
                <a:effectLst>
                  <a:outerShdw blurRad="38100" dist="38100" dir="2700000" algn="tl">
                    <a:srgbClr val="DDDDDD"/>
                  </a:outerShdw>
                </a:effectLst>
                <a:latin typeface="Arial" charset="0"/>
                <a:cs typeface="+mj-cs"/>
              </a:rPr>
              <a:t>Ôn</a:t>
            </a:r>
            <a:r>
              <a:rPr lang="en-US" sz="3200" dirty="0">
                <a:solidFill>
                  <a:srgbClr val="000000"/>
                </a:solidFill>
                <a:effectLst>
                  <a:outerShdw blurRad="38100" dist="38100" dir="2700000" algn="tl">
                    <a:srgbClr val="DDDDDD"/>
                  </a:outerShdw>
                </a:effectLst>
                <a:latin typeface="Arial" charset="0"/>
                <a:cs typeface="+mj-cs"/>
              </a:rPr>
              <a:t> </a:t>
            </a:r>
            <a:r>
              <a:rPr lang="en-US" sz="3200" dirty="0" err="1">
                <a:solidFill>
                  <a:srgbClr val="000000"/>
                </a:solidFill>
                <a:effectLst>
                  <a:outerShdw blurRad="38100" dist="38100" dir="2700000" algn="tl">
                    <a:srgbClr val="DDDDDD"/>
                  </a:outerShdw>
                </a:effectLst>
                <a:latin typeface="Arial" charset="0"/>
                <a:cs typeface="+mj-cs"/>
              </a:rPr>
              <a:t>lại</a:t>
            </a:r>
            <a:r>
              <a:rPr lang="en-US" sz="3200" dirty="0">
                <a:solidFill>
                  <a:srgbClr val="000000"/>
                </a:solidFill>
                <a:effectLst>
                  <a:outerShdw blurRad="38100" dist="38100" dir="2700000" algn="tl">
                    <a:srgbClr val="DDDDDD"/>
                  </a:outerShdw>
                </a:effectLst>
                <a:latin typeface="Arial" charset="0"/>
                <a:cs typeface="+mj-cs"/>
              </a:rPr>
              <a:t> </a:t>
            </a:r>
            <a:r>
              <a:rPr lang="en-US" sz="3200" dirty="0" err="1">
                <a:solidFill>
                  <a:srgbClr val="000000"/>
                </a:solidFill>
                <a:effectLst>
                  <a:outerShdw blurRad="38100" dist="38100" dir="2700000" algn="tl">
                    <a:srgbClr val="DDDDDD"/>
                  </a:outerShdw>
                </a:effectLst>
                <a:latin typeface="Arial" charset="0"/>
                <a:cs typeface="+mj-cs"/>
              </a:rPr>
              <a:t>p</a:t>
            </a:r>
            <a:r>
              <a:rPr lang="en-US" sz="3200" b="1" dirty="0" err="1">
                <a:solidFill>
                  <a:srgbClr val="000000"/>
                </a:solidFill>
                <a:effectLst>
                  <a:outerShdw blurRad="38100" dist="38100" dir="2700000" algn="tl">
                    <a:srgbClr val="DDDDDD"/>
                  </a:outerShdw>
                </a:effectLst>
                <a:latin typeface="Arial" charset="0"/>
                <a:cs typeface="+mj-cs"/>
              </a:rPr>
              <a:t>hổ</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tín</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hiệu</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điều</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biên</a:t>
            </a:r>
            <a:r>
              <a:rPr lang="en-US" sz="3200" b="1" dirty="0">
                <a:solidFill>
                  <a:srgbClr val="000000"/>
                </a:solidFill>
                <a:effectLst>
                  <a:outerShdw blurRad="38100" dist="38100" dir="2700000" algn="tl">
                    <a:srgbClr val="DDDDDD"/>
                  </a:outerShdw>
                </a:effectLst>
                <a:latin typeface="Arial" charset="0"/>
                <a:cs typeface="+mj-cs"/>
              </a:rPr>
              <a:t> AM</a:t>
            </a:r>
            <a:endParaRPr lang="vi-VN" sz="3200" b="1" dirty="0">
              <a:solidFill>
                <a:srgbClr val="000000"/>
              </a:solidFill>
              <a:effectLst>
                <a:outerShdw blurRad="38100" dist="38100" dir="2700000" algn="tl">
                  <a:srgbClr val="DDDDDD"/>
                </a:outerShdw>
              </a:effectLst>
              <a:latin typeface="Arial" charset="0"/>
              <a:cs typeface="+mj-cs"/>
            </a:endParaRPr>
          </a:p>
        </p:txBody>
      </p:sp>
      <p:grpSp>
        <p:nvGrpSpPr>
          <p:cNvPr id="3" name="Group 2"/>
          <p:cNvGrpSpPr/>
          <p:nvPr/>
        </p:nvGrpSpPr>
        <p:grpSpPr>
          <a:xfrm>
            <a:off x="533400" y="1538287"/>
            <a:ext cx="8229600" cy="4329113"/>
            <a:chOff x="685800" y="1447800"/>
            <a:chExt cx="8229600" cy="4329113"/>
          </a:xfrm>
        </p:grpSpPr>
        <p:sp>
          <p:nvSpPr>
            <p:cNvPr id="271394" name="Oval 34"/>
            <p:cNvSpPr>
              <a:spLocks noChangeArrowheads="1"/>
            </p:cNvSpPr>
            <p:nvPr/>
          </p:nvSpPr>
          <p:spPr bwMode="auto">
            <a:xfrm>
              <a:off x="5410200" y="3567113"/>
              <a:ext cx="2514600" cy="2209800"/>
            </a:xfrm>
            <a:prstGeom prst="ellipse">
              <a:avLst/>
            </a:prstGeom>
            <a:gradFill rotWithShape="1">
              <a:gsLst>
                <a:gs pos="0">
                  <a:srgbClr val="FFFFFF"/>
                </a:gs>
                <a:gs pos="100000">
                  <a:srgbClr val="99FFCC"/>
                </a:gs>
              </a:gsLst>
              <a:path path="shape">
                <a:fillToRect l="50000" t="50000" r="50000" b="50000"/>
              </a:path>
            </a:gradFill>
            <a:ln w="9525">
              <a:solidFill>
                <a:srgbClr val="0E5D03"/>
              </a:solidFill>
              <a:round/>
              <a:headEnd/>
              <a:tailEnd/>
            </a:ln>
          </p:spPr>
          <p:txBody>
            <a:bodyPr wrap="none" anchor="ctr"/>
            <a:lstStyle/>
            <a:p>
              <a:pPr eaLnBrk="1" hangingPunct="1"/>
              <a:endParaRPr lang="en-US"/>
            </a:p>
          </p:txBody>
        </p:sp>
        <p:sp>
          <p:nvSpPr>
            <p:cNvPr id="30724" name="Line 12"/>
            <p:cNvSpPr>
              <a:spLocks noChangeShapeType="1"/>
            </p:cNvSpPr>
            <p:nvPr/>
          </p:nvSpPr>
          <p:spPr bwMode="auto">
            <a:xfrm>
              <a:off x="1066800" y="2590800"/>
              <a:ext cx="6629400" cy="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725" name="Line 13"/>
            <p:cNvSpPr>
              <a:spLocks noChangeShapeType="1"/>
            </p:cNvSpPr>
            <p:nvPr/>
          </p:nvSpPr>
          <p:spPr bwMode="auto">
            <a:xfrm>
              <a:off x="685800" y="4724400"/>
              <a:ext cx="7391400" cy="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726" name="Line 14"/>
            <p:cNvSpPr>
              <a:spLocks noChangeShapeType="1"/>
            </p:cNvSpPr>
            <p:nvPr/>
          </p:nvSpPr>
          <p:spPr bwMode="auto">
            <a:xfrm flipV="1">
              <a:off x="4267200" y="1447800"/>
              <a:ext cx="0" cy="114300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727" name="Line 15"/>
            <p:cNvSpPr>
              <a:spLocks noChangeShapeType="1"/>
            </p:cNvSpPr>
            <p:nvPr/>
          </p:nvSpPr>
          <p:spPr bwMode="auto">
            <a:xfrm flipV="1">
              <a:off x="4267200" y="3581400"/>
              <a:ext cx="0" cy="114300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728" name="Line 16"/>
            <p:cNvSpPr>
              <a:spLocks noChangeShapeType="1"/>
            </p:cNvSpPr>
            <p:nvPr/>
          </p:nvSpPr>
          <p:spPr bwMode="auto">
            <a:xfrm flipV="1">
              <a:off x="4267200" y="20574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29" name="Line 17"/>
            <p:cNvSpPr>
              <a:spLocks noChangeShapeType="1"/>
            </p:cNvSpPr>
            <p:nvPr/>
          </p:nvSpPr>
          <p:spPr bwMode="auto">
            <a:xfrm>
              <a:off x="4953000" y="20574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30" name="Line 18"/>
            <p:cNvSpPr>
              <a:spLocks noChangeShapeType="1"/>
            </p:cNvSpPr>
            <p:nvPr/>
          </p:nvSpPr>
          <p:spPr bwMode="auto">
            <a:xfrm flipH="1" flipV="1">
              <a:off x="3581400" y="20574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31" name="Line 19"/>
            <p:cNvSpPr>
              <a:spLocks noChangeShapeType="1"/>
            </p:cNvSpPr>
            <p:nvPr/>
          </p:nvSpPr>
          <p:spPr bwMode="auto">
            <a:xfrm>
              <a:off x="3581400" y="20574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32" name="Text Box 20"/>
            <p:cNvSpPr txBox="1">
              <a:spLocks noChangeArrowheads="1"/>
            </p:cNvSpPr>
            <p:nvPr/>
          </p:nvSpPr>
          <p:spPr bwMode="auto">
            <a:xfrm>
              <a:off x="3200400" y="2743200"/>
              <a:ext cx="2209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b="1"/>
                <a:t>- B </a:t>
              </a:r>
              <a:r>
                <a:rPr lang="vi-VN" sz="1800" b="1"/>
                <a:t>       0         B</a:t>
              </a:r>
            </a:p>
          </p:txBody>
        </p:sp>
        <p:sp>
          <p:nvSpPr>
            <p:cNvPr id="271381" name="Line 21"/>
            <p:cNvSpPr>
              <a:spLocks noChangeShapeType="1"/>
            </p:cNvSpPr>
            <p:nvPr/>
          </p:nvSpPr>
          <p:spPr bwMode="auto">
            <a:xfrm flipV="1">
              <a:off x="6629400" y="41910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2" name="Line 22"/>
            <p:cNvSpPr>
              <a:spLocks noChangeShapeType="1"/>
            </p:cNvSpPr>
            <p:nvPr/>
          </p:nvSpPr>
          <p:spPr bwMode="auto">
            <a:xfrm>
              <a:off x="7315200" y="41910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3" name="Line 23"/>
            <p:cNvSpPr>
              <a:spLocks noChangeShapeType="1"/>
            </p:cNvSpPr>
            <p:nvPr/>
          </p:nvSpPr>
          <p:spPr bwMode="auto">
            <a:xfrm flipH="1" flipV="1">
              <a:off x="5943600" y="41910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4" name="Line 24"/>
            <p:cNvSpPr>
              <a:spLocks noChangeShapeType="1"/>
            </p:cNvSpPr>
            <p:nvPr/>
          </p:nvSpPr>
          <p:spPr bwMode="auto">
            <a:xfrm>
              <a:off x="5943600" y="41910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5" name="Line 25"/>
            <p:cNvSpPr>
              <a:spLocks noChangeShapeType="1"/>
            </p:cNvSpPr>
            <p:nvPr/>
          </p:nvSpPr>
          <p:spPr bwMode="auto">
            <a:xfrm flipV="1">
              <a:off x="1828800" y="41910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6" name="Line 26"/>
            <p:cNvSpPr>
              <a:spLocks noChangeShapeType="1"/>
            </p:cNvSpPr>
            <p:nvPr/>
          </p:nvSpPr>
          <p:spPr bwMode="auto">
            <a:xfrm>
              <a:off x="2514600" y="41910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7" name="Line 27"/>
            <p:cNvSpPr>
              <a:spLocks noChangeShapeType="1"/>
            </p:cNvSpPr>
            <p:nvPr/>
          </p:nvSpPr>
          <p:spPr bwMode="auto">
            <a:xfrm flipH="1" flipV="1">
              <a:off x="1143000" y="41910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8" name="Line 28"/>
            <p:cNvSpPr>
              <a:spLocks noChangeShapeType="1"/>
            </p:cNvSpPr>
            <p:nvPr/>
          </p:nvSpPr>
          <p:spPr bwMode="auto">
            <a:xfrm>
              <a:off x="1143000" y="41910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9" name="Line 29"/>
            <p:cNvSpPr>
              <a:spLocks noChangeShapeType="1"/>
            </p:cNvSpPr>
            <p:nvPr/>
          </p:nvSpPr>
          <p:spPr bwMode="auto">
            <a:xfrm flipV="1">
              <a:off x="1828800" y="3733800"/>
              <a:ext cx="0" cy="990600"/>
            </a:xfrm>
            <a:prstGeom prst="line">
              <a:avLst/>
            </a:prstGeom>
            <a:noFill/>
            <a:ln w="57150">
              <a:solidFill>
                <a:srgbClr val="0E5D03"/>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271390" name="Line 30"/>
            <p:cNvSpPr>
              <a:spLocks noChangeShapeType="1"/>
            </p:cNvSpPr>
            <p:nvPr/>
          </p:nvSpPr>
          <p:spPr bwMode="auto">
            <a:xfrm flipV="1">
              <a:off x="6629400" y="3733800"/>
              <a:ext cx="0" cy="990600"/>
            </a:xfrm>
            <a:prstGeom prst="line">
              <a:avLst/>
            </a:prstGeom>
            <a:noFill/>
            <a:ln w="57150">
              <a:solidFill>
                <a:srgbClr val="0E5D03"/>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743" name="Text Box 33"/>
            <p:cNvSpPr txBox="1">
              <a:spLocks noChangeArrowheads="1"/>
            </p:cNvSpPr>
            <p:nvPr/>
          </p:nvSpPr>
          <p:spPr bwMode="auto">
            <a:xfrm>
              <a:off x="762000" y="4800600"/>
              <a:ext cx="7467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b="1"/>
                <a:t>-f</a:t>
              </a:r>
              <a:r>
                <a:rPr lang="en-US" sz="1800" b="1" baseline="-25000"/>
                <a:t>c</a:t>
              </a:r>
              <a:r>
                <a:rPr lang="en-US" sz="1800" b="1"/>
                <a:t>- B </a:t>
              </a:r>
              <a:r>
                <a:rPr lang="vi-VN" sz="1800" b="1"/>
                <a:t>    -f</a:t>
              </a:r>
              <a:r>
                <a:rPr lang="vi-VN" sz="1800" b="1" baseline="-25000"/>
                <a:t>c</a:t>
              </a:r>
              <a:r>
                <a:rPr lang="vi-VN" sz="1800" b="1"/>
                <a:t>      -f</a:t>
              </a:r>
              <a:r>
                <a:rPr lang="vi-VN" sz="1800" b="1" baseline="-25000"/>
                <a:t>c </a:t>
              </a:r>
              <a:r>
                <a:rPr lang="vi-VN" sz="1800" b="1"/>
                <a:t>+ B                   0 </a:t>
              </a:r>
              <a:r>
                <a:rPr lang="en-US" sz="1800" b="1"/>
                <a:t>                     fc- B </a:t>
              </a:r>
              <a:r>
                <a:rPr lang="vi-VN" sz="1800" b="1"/>
                <a:t>    fc      fc + B</a:t>
              </a:r>
              <a:r>
                <a:rPr lang="vi-VN" sz="1800"/>
                <a:t> </a:t>
              </a:r>
            </a:p>
          </p:txBody>
        </p:sp>
        <p:sp>
          <p:nvSpPr>
            <p:cNvPr id="271395" name="Line 35"/>
            <p:cNvSpPr>
              <a:spLocks noChangeShapeType="1"/>
            </p:cNvSpPr>
            <p:nvPr/>
          </p:nvSpPr>
          <p:spPr bwMode="auto">
            <a:xfrm flipH="1">
              <a:off x="6705600" y="3124200"/>
              <a:ext cx="53340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71396" name="Text Box 36"/>
            <p:cNvSpPr txBox="1">
              <a:spLocks noChangeArrowheads="1"/>
            </p:cNvSpPr>
            <p:nvPr/>
          </p:nvSpPr>
          <p:spPr bwMode="auto">
            <a:xfrm>
              <a:off x="6629400" y="2743200"/>
              <a:ext cx="152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dirty="0"/>
                <a:t>Sóng mang</a:t>
              </a:r>
            </a:p>
          </p:txBody>
        </p:sp>
        <p:sp>
          <p:nvSpPr>
            <p:cNvPr id="271397" name="Line 37"/>
            <p:cNvSpPr>
              <a:spLocks noChangeShapeType="1"/>
            </p:cNvSpPr>
            <p:nvPr/>
          </p:nvSpPr>
          <p:spPr bwMode="auto">
            <a:xfrm flipH="1">
              <a:off x="7162800" y="38100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71398" name="Text Box 38"/>
            <p:cNvSpPr txBox="1">
              <a:spLocks noChangeArrowheads="1"/>
            </p:cNvSpPr>
            <p:nvPr/>
          </p:nvSpPr>
          <p:spPr bwMode="auto">
            <a:xfrm>
              <a:off x="7543800" y="3429000"/>
              <a:ext cx="1143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dirty="0"/>
                <a:t>Biên trên</a:t>
              </a:r>
            </a:p>
          </p:txBody>
        </p:sp>
        <p:sp>
          <p:nvSpPr>
            <p:cNvPr id="271399" name="Text Box 39"/>
            <p:cNvSpPr txBox="1">
              <a:spLocks noChangeArrowheads="1"/>
            </p:cNvSpPr>
            <p:nvPr/>
          </p:nvSpPr>
          <p:spPr bwMode="auto">
            <a:xfrm>
              <a:off x="4800600" y="3429000"/>
              <a:ext cx="152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a:t>Biên dưới</a:t>
              </a:r>
            </a:p>
          </p:txBody>
        </p:sp>
        <p:sp>
          <p:nvSpPr>
            <p:cNvPr id="271400" name="Line 40"/>
            <p:cNvSpPr>
              <a:spLocks noChangeShapeType="1"/>
            </p:cNvSpPr>
            <p:nvPr/>
          </p:nvSpPr>
          <p:spPr bwMode="auto">
            <a:xfrm>
              <a:off x="5410200" y="3733800"/>
              <a:ext cx="6858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71401" name="Text Box 41"/>
            <p:cNvSpPr txBox="1">
              <a:spLocks noChangeArrowheads="1"/>
            </p:cNvSpPr>
            <p:nvPr/>
          </p:nvSpPr>
          <p:spPr bwMode="auto">
            <a:xfrm>
              <a:off x="6324600" y="5257800"/>
              <a:ext cx="685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dirty="0">
                  <a:solidFill>
                    <a:srgbClr val="000066"/>
                  </a:solidFill>
                </a:rPr>
                <a:t>AM</a:t>
              </a:r>
            </a:p>
          </p:txBody>
        </p:sp>
        <p:sp>
          <p:nvSpPr>
            <p:cNvPr id="30751" name="Text Box 20"/>
            <p:cNvSpPr txBox="1">
              <a:spLocks noChangeArrowheads="1"/>
            </p:cNvSpPr>
            <p:nvPr/>
          </p:nvSpPr>
          <p:spPr bwMode="auto">
            <a:xfrm>
              <a:off x="8077200" y="2373313"/>
              <a:ext cx="7620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a:t>f</a:t>
              </a:r>
            </a:p>
          </p:txBody>
        </p:sp>
        <p:sp>
          <p:nvSpPr>
            <p:cNvPr id="30752" name="Text Box 20"/>
            <p:cNvSpPr txBox="1">
              <a:spLocks noChangeArrowheads="1"/>
            </p:cNvSpPr>
            <p:nvPr/>
          </p:nvSpPr>
          <p:spPr bwMode="auto">
            <a:xfrm>
              <a:off x="8153400" y="4506913"/>
              <a:ext cx="7620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a:t>f</a:t>
              </a:r>
            </a:p>
          </p:txBody>
        </p:sp>
      </p:grpSp>
      <p:sp>
        <p:nvSpPr>
          <p:cNvPr id="34" name="Text Box 41">
            <a:extLst>
              <a:ext uri="{FF2B5EF4-FFF2-40B4-BE49-F238E27FC236}">
                <a16:creationId xmlns:a16="http://schemas.microsoft.com/office/drawing/2014/main" id="{59E5A928-AF9C-E64D-A718-0E89DAA97594}"/>
              </a:ext>
            </a:extLst>
          </p:cNvPr>
          <p:cNvSpPr txBox="1">
            <a:spLocks noChangeArrowheads="1"/>
          </p:cNvSpPr>
          <p:nvPr/>
        </p:nvSpPr>
        <p:spPr bwMode="auto">
          <a:xfrm>
            <a:off x="2362200" y="6231729"/>
            <a:ext cx="4191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b="1" dirty="0">
                <a:solidFill>
                  <a:srgbClr val="000066"/>
                </a:solidFill>
              </a:rPr>
              <a:t>AM = Amplitude Modulation </a:t>
            </a:r>
          </a:p>
        </p:txBody>
      </p:sp>
      <p:sp>
        <p:nvSpPr>
          <p:cNvPr id="36" name="Text Box 36">
            <a:extLst>
              <a:ext uri="{FF2B5EF4-FFF2-40B4-BE49-F238E27FC236}">
                <a16:creationId xmlns:a16="http://schemas.microsoft.com/office/drawing/2014/main" id="{1786C885-1888-9749-9B96-AEEAFDB7F3BB}"/>
              </a:ext>
            </a:extLst>
          </p:cNvPr>
          <p:cNvSpPr txBox="1">
            <a:spLocks noChangeArrowheads="1"/>
          </p:cNvSpPr>
          <p:nvPr/>
        </p:nvSpPr>
        <p:spPr bwMode="auto">
          <a:xfrm>
            <a:off x="501537" y="1538287"/>
            <a:ext cx="15240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dirty="0"/>
              <a:t>Phổ tín hiệu mang tin</a:t>
            </a:r>
          </a:p>
        </p:txBody>
      </p:sp>
      <p:sp>
        <p:nvSpPr>
          <p:cNvPr id="37" name="Text Box 36">
            <a:extLst>
              <a:ext uri="{FF2B5EF4-FFF2-40B4-BE49-F238E27FC236}">
                <a16:creationId xmlns:a16="http://schemas.microsoft.com/office/drawing/2014/main" id="{03BB1935-42EA-5F41-AFC9-69BC54C22388}"/>
              </a:ext>
            </a:extLst>
          </p:cNvPr>
          <p:cNvSpPr txBox="1">
            <a:spLocks noChangeArrowheads="1"/>
          </p:cNvSpPr>
          <p:nvPr/>
        </p:nvSpPr>
        <p:spPr bwMode="auto">
          <a:xfrm>
            <a:off x="495300" y="3163669"/>
            <a:ext cx="15240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dirty="0"/>
              <a:t>Phổ tín hiệu AM</a:t>
            </a:r>
          </a:p>
        </p:txBody>
      </p:sp>
    </p:spTree>
    <p:extLst>
      <p:ext uri="{BB962C8B-B14F-4D97-AF65-F5344CB8AC3E}">
        <p14:creationId xmlns:p14="http://schemas.microsoft.com/office/powerpoint/2010/main" val="3716977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rrowheads="1"/>
          </p:cNvSpPr>
          <p:nvPr>
            <p:ph type="title"/>
          </p:nvPr>
        </p:nvSpPr>
        <p:spPr>
          <a:xfrm>
            <a:off x="381000" y="76200"/>
            <a:ext cx="8385175" cy="974725"/>
          </a:xfrm>
        </p:spPr>
        <p:txBody>
          <a:bodyPr>
            <a:normAutofit/>
          </a:bodyPr>
          <a:lstStyle/>
          <a:p>
            <a:pPr eaLnBrk="1" hangingPunct="1">
              <a:defRPr/>
            </a:pPr>
            <a:r>
              <a:rPr lang="en-US" sz="3200" dirty="0" err="1">
                <a:solidFill>
                  <a:srgbClr val="000000"/>
                </a:solidFill>
                <a:effectLst>
                  <a:outerShdw blurRad="38100" dist="38100" dir="2700000" algn="tl">
                    <a:srgbClr val="DDDDDD"/>
                  </a:outerShdw>
                </a:effectLst>
                <a:latin typeface="Arial" charset="0"/>
                <a:cs typeface="+mj-cs"/>
              </a:rPr>
              <a:t>Ôn</a:t>
            </a:r>
            <a:r>
              <a:rPr lang="en-US" sz="3200" dirty="0">
                <a:solidFill>
                  <a:srgbClr val="000000"/>
                </a:solidFill>
                <a:effectLst>
                  <a:outerShdw blurRad="38100" dist="38100" dir="2700000" algn="tl">
                    <a:srgbClr val="DDDDDD"/>
                  </a:outerShdw>
                </a:effectLst>
                <a:latin typeface="Arial" charset="0"/>
                <a:cs typeface="+mj-cs"/>
              </a:rPr>
              <a:t> </a:t>
            </a:r>
            <a:r>
              <a:rPr lang="en-US" sz="3200" dirty="0" err="1">
                <a:solidFill>
                  <a:srgbClr val="000000"/>
                </a:solidFill>
                <a:effectLst>
                  <a:outerShdw blurRad="38100" dist="38100" dir="2700000" algn="tl">
                    <a:srgbClr val="DDDDDD"/>
                  </a:outerShdw>
                </a:effectLst>
                <a:latin typeface="Arial" charset="0"/>
                <a:cs typeface="+mj-cs"/>
              </a:rPr>
              <a:t>lại</a:t>
            </a:r>
            <a:r>
              <a:rPr lang="en-US" sz="3200" dirty="0">
                <a:solidFill>
                  <a:srgbClr val="000000"/>
                </a:solidFill>
                <a:effectLst>
                  <a:outerShdw blurRad="38100" dist="38100" dir="2700000" algn="tl">
                    <a:srgbClr val="DDDDDD"/>
                  </a:outerShdw>
                </a:effectLst>
                <a:latin typeface="Arial" charset="0"/>
                <a:cs typeface="+mj-cs"/>
              </a:rPr>
              <a:t> </a:t>
            </a:r>
            <a:r>
              <a:rPr lang="en-US" sz="3200" dirty="0" err="1">
                <a:solidFill>
                  <a:srgbClr val="000000"/>
                </a:solidFill>
                <a:effectLst>
                  <a:outerShdw blurRad="38100" dist="38100" dir="2700000" algn="tl">
                    <a:srgbClr val="DDDDDD"/>
                  </a:outerShdw>
                </a:effectLst>
                <a:latin typeface="Arial" charset="0"/>
                <a:cs typeface="+mj-cs"/>
              </a:rPr>
              <a:t>p</a:t>
            </a:r>
            <a:r>
              <a:rPr lang="en-US" sz="3200" b="1" dirty="0" err="1">
                <a:solidFill>
                  <a:srgbClr val="000000"/>
                </a:solidFill>
                <a:effectLst>
                  <a:outerShdw blurRad="38100" dist="38100" dir="2700000" algn="tl">
                    <a:srgbClr val="DDDDDD"/>
                  </a:outerShdw>
                </a:effectLst>
                <a:latin typeface="Arial" charset="0"/>
                <a:cs typeface="+mj-cs"/>
              </a:rPr>
              <a:t>hổ</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tín</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hiệu</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điều</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biên</a:t>
            </a:r>
            <a:r>
              <a:rPr lang="en-US" sz="3200" b="1" dirty="0">
                <a:solidFill>
                  <a:srgbClr val="000000"/>
                </a:solidFill>
                <a:effectLst>
                  <a:outerShdw blurRad="38100" dist="38100" dir="2700000" algn="tl">
                    <a:srgbClr val="DDDDDD"/>
                  </a:outerShdw>
                </a:effectLst>
                <a:latin typeface="Arial" charset="0"/>
                <a:cs typeface="+mj-cs"/>
              </a:rPr>
              <a:t> AM</a:t>
            </a:r>
            <a:endParaRPr lang="vi-VN" sz="3200" b="1" dirty="0">
              <a:solidFill>
                <a:srgbClr val="000000"/>
              </a:solidFill>
              <a:effectLst>
                <a:outerShdw blurRad="38100" dist="38100" dir="2700000" algn="tl">
                  <a:srgbClr val="DDDDDD"/>
                </a:outerShdw>
              </a:effectLst>
              <a:latin typeface="Arial" charset="0"/>
              <a:cs typeface="+mj-cs"/>
            </a:endParaRPr>
          </a:p>
        </p:txBody>
      </p:sp>
      <p:grpSp>
        <p:nvGrpSpPr>
          <p:cNvPr id="3" name="Group 2"/>
          <p:cNvGrpSpPr/>
          <p:nvPr/>
        </p:nvGrpSpPr>
        <p:grpSpPr>
          <a:xfrm>
            <a:off x="533400" y="1538287"/>
            <a:ext cx="8458200" cy="4329113"/>
            <a:chOff x="685800" y="1447800"/>
            <a:chExt cx="8458200" cy="4329113"/>
          </a:xfrm>
        </p:grpSpPr>
        <p:sp>
          <p:nvSpPr>
            <p:cNvPr id="271394" name="Oval 34"/>
            <p:cNvSpPr>
              <a:spLocks noChangeArrowheads="1"/>
            </p:cNvSpPr>
            <p:nvPr/>
          </p:nvSpPr>
          <p:spPr bwMode="auto">
            <a:xfrm>
              <a:off x="5410200" y="3567113"/>
              <a:ext cx="2514600" cy="2209800"/>
            </a:xfrm>
            <a:prstGeom prst="ellipse">
              <a:avLst/>
            </a:prstGeom>
            <a:gradFill rotWithShape="1">
              <a:gsLst>
                <a:gs pos="0">
                  <a:srgbClr val="FFFFFF"/>
                </a:gs>
                <a:gs pos="100000">
                  <a:srgbClr val="99FFCC"/>
                </a:gs>
              </a:gsLst>
              <a:path path="shape">
                <a:fillToRect l="50000" t="50000" r="50000" b="50000"/>
              </a:path>
            </a:gradFill>
            <a:ln w="9525">
              <a:solidFill>
                <a:srgbClr val="0E5D03"/>
              </a:solidFill>
              <a:round/>
              <a:headEnd/>
              <a:tailEnd/>
            </a:ln>
          </p:spPr>
          <p:txBody>
            <a:bodyPr wrap="none" anchor="ctr"/>
            <a:lstStyle/>
            <a:p>
              <a:pPr eaLnBrk="1" hangingPunct="1"/>
              <a:endParaRPr lang="en-US"/>
            </a:p>
          </p:txBody>
        </p:sp>
        <p:sp>
          <p:nvSpPr>
            <p:cNvPr id="30724" name="Line 12"/>
            <p:cNvSpPr>
              <a:spLocks noChangeShapeType="1"/>
            </p:cNvSpPr>
            <p:nvPr/>
          </p:nvSpPr>
          <p:spPr bwMode="auto">
            <a:xfrm>
              <a:off x="1066800" y="2590800"/>
              <a:ext cx="6629400" cy="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725" name="Line 13"/>
            <p:cNvSpPr>
              <a:spLocks noChangeShapeType="1"/>
            </p:cNvSpPr>
            <p:nvPr/>
          </p:nvSpPr>
          <p:spPr bwMode="auto">
            <a:xfrm>
              <a:off x="685800" y="4724400"/>
              <a:ext cx="7391400" cy="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726" name="Line 14"/>
            <p:cNvSpPr>
              <a:spLocks noChangeShapeType="1"/>
            </p:cNvSpPr>
            <p:nvPr/>
          </p:nvSpPr>
          <p:spPr bwMode="auto">
            <a:xfrm flipV="1">
              <a:off x="4267200" y="1447800"/>
              <a:ext cx="0" cy="114300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727" name="Line 15"/>
            <p:cNvSpPr>
              <a:spLocks noChangeShapeType="1"/>
            </p:cNvSpPr>
            <p:nvPr/>
          </p:nvSpPr>
          <p:spPr bwMode="auto">
            <a:xfrm flipV="1">
              <a:off x="4267200" y="3581400"/>
              <a:ext cx="0" cy="114300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728" name="Line 16"/>
            <p:cNvSpPr>
              <a:spLocks noChangeShapeType="1"/>
            </p:cNvSpPr>
            <p:nvPr/>
          </p:nvSpPr>
          <p:spPr bwMode="auto">
            <a:xfrm flipV="1">
              <a:off x="4267200" y="20574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29" name="Line 17"/>
            <p:cNvSpPr>
              <a:spLocks noChangeShapeType="1"/>
            </p:cNvSpPr>
            <p:nvPr/>
          </p:nvSpPr>
          <p:spPr bwMode="auto">
            <a:xfrm>
              <a:off x="4953000" y="20574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30" name="Line 18"/>
            <p:cNvSpPr>
              <a:spLocks noChangeShapeType="1"/>
            </p:cNvSpPr>
            <p:nvPr/>
          </p:nvSpPr>
          <p:spPr bwMode="auto">
            <a:xfrm flipH="1" flipV="1">
              <a:off x="3581400" y="20574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31" name="Line 19"/>
            <p:cNvSpPr>
              <a:spLocks noChangeShapeType="1"/>
            </p:cNvSpPr>
            <p:nvPr/>
          </p:nvSpPr>
          <p:spPr bwMode="auto">
            <a:xfrm>
              <a:off x="3581400" y="20574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32" name="Text Box 20"/>
            <p:cNvSpPr txBox="1">
              <a:spLocks noChangeArrowheads="1"/>
            </p:cNvSpPr>
            <p:nvPr/>
          </p:nvSpPr>
          <p:spPr bwMode="auto">
            <a:xfrm>
              <a:off x="3200400" y="2743200"/>
              <a:ext cx="2209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b="1"/>
                <a:t>- B </a:t>
              </a:r>
              <a:r>
                <a:rPr lang="vi-VN" sz="1800" b="1"/>
                <a:t>       0         B</a:t>
              </a:r>
            </a:p>
          </p:txBody>
        </p:sp>
        <p:sp>
          <p:nvSpPr>
            <p:cNvPr id="271381" name="Line 21"/>
            <p:cNvSpPr>
              <a:spLocks noChangeShapeType="1"/>
            </p:cNvSpPr>
            <p:nvPr/>
          </p:nvSpPr>
          <p:spPr bwMode="auto">
            <a:xfrm flipV="1">
              <a:off x="6629400" y="41910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2" name="Line 22"/>
            <p:cNvSpPr>
              <a:spLocks noChangeShapeType="1"/>
            </p:cNvSpPr>
            <p:nvPr/>
          </p:nvSpPr>
          <p:spPr bwMode="auto">
            <a:xfrm>
              <a:off x="7315200" y="41910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3" name="Line 23"/>
            <p:cNvSpPr>
              <a:spLocks noChangeShapeType="1"/>
            </p:cNvSpPr>
            <p:nvPr/>
          </p:nvSpPr>
          <p:spPr bwMode="auto">
            <a:xfrm flipH="1" flipV="1">
              <a:off x="5943600" y="41910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4" name="Line 24"/>
            <p:cNvSpPr>
              <a:spLocks noChangeShapeType="1"/>
            </p:cNvSpPr>
            <p:nvPr/>
          </p:nvSpPr>
          <p:spPr bwMode="auto">
            <a:xfrm>
              <a:off x="5943600" y="41910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5" name="Line 25"/>
            <p:cNvSpPr>
              <a:spLocks noChangeShapeType="1"/>
            </p:cNvSpPr>
            <p:nvPr/>
          </p:nvSpPr>
          <p:spPr bwMode="auto">
            <a:xfrm flipV="1">
              <a:off x="1828800" y="41910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6" name="Line 26"/>
            <p:cNvSpPr>
              <a:spLocks noChangeShapeType="1"/>
            </p:cNvSpPr>
            <p:nvPr/>
          </p:nvSpPr>
          <p:spPr bwMode="auto">
            <a:xfrm>
              <a:off x="2514600" y="41910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7" name="Line 27"/>
            <p:cNvSpPr>
              <a:spLocks noChangeShapeType="1"/>
            </p:cNvSpPr>
            <p:nvPr/>
          </p:nvSpPr>
          <p:spPr bwMode="auto">
            <a:xfrm flipH="1" flipV="1">
              <a:off x="1143000" y="41910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8" name="Line 28"/>
            <p:cNvSpPr>
              <a:spLocks noChangeShapeType="1"/>
            </p:cNvSpPr>
            <p:nvPr/>
          </p:nvSpPr>
          <p:spPr bwMode="auto">
            <a:xfrm>
              <a:off x="1143000" y="41910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9" name="Line 29"/>
            <p:cNvSpPr>
              <a:spLocks noChangeShapeType="1"/>
            </p:cNvSpPr>
            <p:nvPr/>
          </p:nvSpPr>
          <p:spPr bwMode="auto">
            <a:xfrm flipV="1">
              <a:off x="1828800" y="3733800"/>
              <a:ext cx="0" cy="990600"/>
            </a:xfrm>
            <a:prstGeom prst="line">
              <a:avLst/>
            </a:prstGeom>
            <a:noFill/>
            <a:ln w="57150">
              <a:solidFill>
                <a:srgbClr val="0E5D03"/>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271390" name="Line 30"/>
            <p:cNvSpPr>
              <a:spLocks noChangeShapeType="1"/>
            </p:cNvSpPr>
            <p:nvPr/>
          </p:nvSpPr>
          <p:spPr bwMode="auto">
            <a:xfrm flipV="1">
              <a:off x="6629400" y="3733800"/>
              <a:ext cx="0" cy="990600"/>
            </a:xfrm>
            <a:prstGeom prst="line">
              <a:avLst/>
            </a:prstGeom>
            <a:noFill/>
            <a:ln w="57150">
              <a:solidFill>
                <a:srgbClr val="0E5D03"/>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743" name="Text Box 33"/>
            <p:cNvSpPr txBox="1">
              <a:spLocks noChangeArrowheads="1"/>
            </p:cNvSpPr>
            <p:nvPr/>
          </p:nvSpPr>
          <p:spPr bwMode="auto">
            <a:xfrm>
              <a:off x="762000" y="4800600"/>
              <a:ext cx="7467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b="1"/>
                <a:t>-f</a:t>
              </a:r>
              <a:r>
                <a:rPr lang="en-US" sz="1800" b="1" baseline="-25000"/>
                <a:t>c</a:t>
              </a:r>
              <a:r>
                <a:rPr lang="en-US" sz="1800" b="1"/>
                <a:t>- B </a:t>
              </a:r>
              <a:r>
                <a:rPr lang="vi-VN" sz="1800" b="1"/>
                <a:t>    -f</a:t>
              </a:r>
              <a:r>
                <a:rPr lang="vi-VN" sz="1800" b="1" baseline="-25000"/>
                <a:t>c</a:t>
              </a:r>
              <a:r>
                <a:rPr lang="vi-VN" sz="1800" b="1"/>
                <a:t>      -f</a:t>
              </a:r>
              <a:r>
                <a:rPr lang="vi-VN" sz="1800" b="1" baseline="-25000"/>
                <a:t>c </a:t>
              </a:r>
              <a:r>
                <a:rPr lang="vi-VN" sz="1800" b="1"/>
                <a:t>+ B                   0 </a:t>
              </a:r>
              <a:r>
                <a:rPr lang="en-US" sz="1800" b="1"/>
                <a:t>                     fc- B </a:t>
              </a:r>
              <a:r>
                <a:rPr lang="vi-VN" sz="1800" b="1"/>
                <a:t>    fc      fc + B</a:t>
              </a:r>
              <a:r>
                <a:rPr lang="vi-VN" sz="1800"/>
                <a:t> </a:t>
              </a:r>
            </a:p>
          </p:txBody>
        </p:sp>
        <p:sp>
          <p:nvSpPr>
            <p:cNvPr id="271395" name="Line 35"/>
            <p:cNvSpPr>
              <a:spLocks noChangeShapeType="1"/>
            </p:cNvSpPr>
            <p:nvPr/>
          </p:nvSpPr>
          <p:spPr bwMode="auto">
            <a:xfrm flipH="1">
              <a:off x="6705600" y="3124200"/>
              <a:ext cx="53340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71396" name="Text Box 36"/>
            <p:cNvSpPr txBox="1">
              <a:spLocks noChangeArrowheads="1"/>
            </p:cNvSpPr>
            <p:nvPr/>
          </p:nvSpPr>
          <p:spPr bwMode="auto">
            <a:xfrm>
              <a:off x="6629400" y="2743200"/>
              <a:ext cx="25146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dirty="0"/>
                <a:t>Sóng mang 34kHz</a:t>
              </a:r>
            </a:p>
          </p:txBody>
        </p:sp>
        <p:sp>
          <p:nvSpPr>
            <p:cNvPr id="271397" name="Line 37"/>
            <p:cNvSpPr>
              <a:spLocks noChangeShapeType="1"/>
            </p:cNvSpPr>
            <p:nvPr/>
          </p:nvSpPr>
          <p:spPr bwMode="auto">
            <a:xfrm flipH="1">
              <a:off x="7162800" y="38100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71398" name="Text Box 38"/>
            <p:cNvSpPr txBox="1">
              <a:spLocks noChangeArrowheads="1"/>
            </p:cNvSpPr>
            <p:nvPr/>
          </p:nvSpPr>
          <p:spPr bwMode="auto">
            <a:xfrm>
              <a:off x="7543800" y="3429000"/>
              <a:ext cx="1143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dirty="0"/>
                <a:t>Biên trên</a:t>
              </a:r>
            </a:p>
          </p:txBody>
        </p:sp>
        <p:sp>
          <p:nvSpPr>
            <p:cNvPr id="271399" name="Text Box 39"/>
            <p:cNvSpPr txBox="1">
              <a:spLocks noChangeArrowheads="1"/>
            </p:cNvSpPr>
            <p:nvPr/>
          </p:nvSpPr>
          <p:spPr bwMode="auto">
            <a:xfrm>
              <a:off x="4800600" y="3429000"/>
              <a:ext cx="152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a:t>Biên dưới</a:t>
              </a:r>
            </a:p>
          </p:txBody>
        </p:sp>
        <p:sp>
          <p:nvSpPr>
            <p:cNvPr id="271400" name="Line 40"/>
            <p:cNvSpPr>
              <a:spLocks noChangeShapeType="1"/>
            </p:cNvSpPr>
            <p:nvPr/>
          </p:nvSpPr>
          <p:spPr bwMode="auto">
            <a:xfrm>
              <a:off x="5410200" y="3733800"/>
              <a:ext cx="6858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71401" name="Text Box 41"/>
            <p:cNvSpPr txBox="1">
              <a:spLocks noChangeArrowheads="1"/>
            </p:cNvSpPr>
            <p:nvPr/>
          </p:nvSpPr>
          <p:spPr bwMode="auto">
            <a:xfrm>
              <a:off x="6324600" y="5257800"/>
              <a:ext cx="685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dirty="0">
                  <a:solidFill>
                    <a:srgbClr val="000066"/>
                  </a:solidFill>
                </a:rPr>
                <a:t>AM</a:t>
              </a:r>
            </a:p>
          </p:txBody>
        </p:sp>
        <p:sp>
          <p:nvSpPr>
            <p:cNvPr id="30751" name="Text Box 20"/>
            <p:cNvSpPr txBox="1">
              <a:spLocks noChangeArrowheads="1"/>
            </p:cNvSpPr>
            <p:nvPr/>
          </p:nvSpPr>
          <p:spPr bwMode="auto">
            <a:xfrm>
              <a:off x="8077200" y="2373313"/>
              <a:ext cx="7620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a:t>f</a:t>
              </a:r>
            </a:p>
          </p:txBody>
        </p:sp>
        <p:sp>
          <p:nvSpPr>
            <p:cNvPr id="30752" name="Text Box 20"/>
            <p:cNvSpPr txBox="1">
              <a:spLocks noChangeArrowheads="1"/>
            </p:cNvSpPr>
            <p:nvPr/>
          </p:nvSpPr>
          <p:spPr bwMode="auto">
            <a:xfrm>
              <a:off x="8153400" y="4506913"/>
              <a:ext cx="7620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a:t>f</a:t>
              </a:r>
            </a:p>
          </p:txBody>
        </p:sp>
      </p:grpSp>
      <p:sp>
        <p:nvSpPr>
          <p:cNvPr id="34" name="Text Box 41">
            <a:extLst>
              <a:ext uri="{FF2B5EF4-FFF2-40B4-BE49-F238E27FC236}">
                <a16:creationId xmlns:a16="http://schemas.microsoft.com/office/drawing/2014/main" id="{59E5A928-AF9C-E64D-A718-0E89DAA97594}"/>
              </a:ext>
            </a:extLst>
          </p:cNvPr>
          <p:cNvSpPr txBox="1">
            <a:spLocks noChangeArrowheads="1"/>
          </p:cNvSpPr>
          <p:nvPr/>
        </p:nvSpPr>
        <p:spPr bwMode="auto">
          <a:xfrm>
            <a:off x="2362200" y="6231729"/>
            <a:ext cx="4191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b="1" dirty="0">
                <a:solidFill>
                  <a:srgbClr val="000066"/>
                </a:solidFill>
              </a:rPr>
              <a:t>AM = Amplitude Modulation </a:t>
            </a:r>
          </a:p>
        </p:txBody>
      </p:sp>
      <p:sp>
        <p:nvSpPr>
          <p:cNvPr id="36" name="Text Box 36">
            <a:extLst>
              <a:ext uri="{FF2B5EF4-FFF2-40B4-BE49-F238E27FC236}">
                <a16:creationId xmlns:a16="http://schemas.microsoft.com/office/drawing/2014/main" id="{1786C885-1888-9749-9B96-AEEAFDB7F3BB}"/>
              </a:ext>
            </a:extLst>
          </p:cNvPr>
          <p:cNvSpPr txBox="1">
            <a:spLocks noChangeArrowheads="1"/>
          </p:cNvSpPr>
          <p:nvPr/>
        </p:nvSpPr>
        <p:spPr bwMode="auto">
          <a:xfrm>
            <a:off x="501536" y="1538287"/>
            <a:ext cx="224165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dirty="0"/>
              <a:t>Phổ tín hiệu mang tin 0.3-3.4kHz</a:t>
            </a:r>
          </a:p>
        </p:txBody>
      </p:sp>
      <p:sp>
        <p:nvSpPr>
          <p:cNvPr id="37" name="Text Box 36">
            <a:extLst>
              <a:ext uri="{FF2B5EF4-FFF2-40B4-BE49-F238E27FC236}">
                <a16:creationId xmlns:a16="http://schemas.microsoft.com/office/drawing/2014/main" id="{03BB1935-42EA-5F41-AFC9-69BC54C22388}"/>
              </a:ext>
            </a:extLst>
          </p:cNvPr>
          <p:cNvSpPr txBox="1">
            <a:spLocks noChangeArrowheads="1"/>
          </p:cNvSpPr>
          <p:nvPr/>
        </p:nvSpPr>
        <p:spPr bwMode="auto">
          <a:xfrm>
            <a:off x="495300" y="3163669"/>
            <a:ext cx="15240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dirty="0"/>
              <a:t>Phổ tín hiệu AM</a:t>
            </a:r>
          </a:p>
        </p:txBody>
      </p:sp>
    </p:spTree>
    <p:extLst>
      <p:ext uri="{BB962C8B-B14F-4D97-AF65-F5344CB8AC3E}">
        <p14:creationId xmlns:p14="http://schemas.microsoft.com/office/powerpoint/2010/main" val="209739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rrowheads="1"/>
          </p:cNvSpPr>
          <p:nvPr>
            <p:ph type="title"/>
          </p:nvPr>
        </p:nvSpPr>
        <p:spPr>
          <a:xfrm>
            <a:off x="381000" y="76200"/>
            <a:ext cx="8385175" cy="974725"/>
          </a:xfrm>
        </p:spPr>
        <p:txBody>
          <a:bodyPr>
            <a:normAutofit/>
          </a:bodyPr>
          <a:lstStyle/>
          <a:p>
            <a:pPr eaLnBrk="1" hangingPunct="1">
              <a:defRPr/>
            </a:pPr>
            <a:r>
              <a:rPr lang="en-US" sz="3200" dirty="0" err="1">
                <a:solidFill>
                  <a:srgbClr val="000000"/>
                </a:solidFill>
                <a:effectLst>
                  <a:outerShdw blurRad="38100" dist="38100" dir="2700000" algn="tl">
                    <a:srgbClr val="DDDDDD"/>
                  </a:outerShdw>
                </a:effectLst>
                <a:latin typeface="Arial" charset="0"/>
                <a:cs typeface="+mj-cs"/>
              </a:rPr>
              <a:t>Ôn</a:t>
            </a:r>
            <a:r>
              <a:rPr lang="en-US" sz="3200" dirty="0">
                <a:solidFill>
                  <a:srgbClr val="000000"/>
                </a:solidFill>
                <a:effectLst>
                  <a:outerShdw blurRad="38100" dist="38100" dir="2700000" algn="tl">
                    <a:srgbClr val="DDDDDD"/>
                  </a:outerShdw>
                </a:effectLst>
                <a:latin typeface="Arial" charset="0"/>
                <a:cs typeface="+mj-cs"/>
              </a:rPr>
              <a:t> </a:t>
            </a:r>
            <a:r>
              <a:rPr lang="en-US" sz="3200" dirty="0" err="1">
                <a:solidFill>
                  <a:srgbClr val="000000"/>
                </a:solidFill>
                <a:effectLst>
                  <a:outerShdw blurRad="38100" dist="38100" dir="2700000" algn="tl">
                    <a:srgbClr val="DDDDDD"/>
                  </a:outerShdw>
                </a:effectLst>
                <a:latin typeface="Arial" charset="0"/>
                <a:cs typeface="+mj-cs"/>
              </a:rPr>
              <a:t>lại</a:t>
            </a:r>
            <a:r>
              <a:rPr lang="en-US" sz="3200" dirty="0">
                <a:solidFill>
                  <a:srgbClr val="000000"/>
                </a:solidFill>
                <a:effectLst>
                  <a:outerShdw blurRad="38100" dist="38100" dir="2700000" algn="tl">
                    <a:srgbClr val="DDDDDD"/>
                  </a:outerShdw>
                </a:effectLst>
                <a:latin typeface="Arial" charset="0"/>
                <a:cs typeface="+mj-cs"/>
              </a:rPr>
              <a:t> </a:t>
            </a:r>
            <a:r>
              <a:rPr lang="en-US" sz="3200" dirty="0" err="1">
                <a:solidFill>
                  <a:srgbClr val="000000"/>
                </a:solidFill>
                <a:effectLst>
                  <a:outerShdw blurRad="38100" dist="38100" dir="2700000" algn="tl">
                    <a:srgbClr val="DDDDDD"/>
                  </a:outerShdw>
                </a:effectLst>
                <a:latin typeface="Arial" charset="0"/>
                <a:cs typeface="+mj-cs"/>
              </a:rPr>
              <a:t>p</a:t>
            </a:r>
            <a:r>
              <a:rPr lang="en-US" sz="3200" b="1" dirty="0" err="1">
                <a:solidFill>
                  <a:srgbClr val="000000"/>
                </a:solidFill>
                <a:effectLst>
                  <a:outerShdw blurRad="38100" dist="38100" dir="2700000" algn="tl">
                    <a:srgbClr val="DDDDDD"/>
                  </a:outerShdw>
                </a:effectLst>
                <a:latin typeface="Arial" charset="0"/>
                <a:cs typeface="+mj-cs"/>
              </a:rPr>
              <a:t>hổ</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tín</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hiệu</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điều</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biên</a:t>
            </a:r>
            <a:r>
              <a:rPr lang="en-US" sz="3200" b="1" dirty="0">
                <a:solidFill>
                  <a:srgbClr val="000000"/>
                </a:solidFill>
                <a:effectLst>
                  <a:outerShdw blurRad="38100" dist="38100" dir="2700000" algn="tl">
                    <a:srgbClr val="DDDDDD"/>
                  </a:outerShdw>
                </a:effectLst>
                <a:latin typeface="Arial" charset="0"/>
                <a:cs typeface="+mj-cs"/>
              </a:rPr>
              <a:t> AM</a:t>
            </a:r>
            <a:endParaRPr lang="vi-VN" sz="3200" b="1" dirty="0">
              <a:solidFill>
                <a:srgbClr val="000000"/>
              </a:solidFill>
              <a:effectLst>
                <a:outerShdw blurRad="38100" dist="38100" dir="2700000" algn="tl">
                  <a:srgbClr val="DDDDDD"/>
                </a:outerShdw>
              </a:effectLst>
              <a:latin typeface="Arial" charset="0"/>
              <a:cs typeface="+mj-cs"/>
            </a:endParaRPr>
          </a:p>
        </p:txBody>
      </p:sp>
      <p:grpSp>
        <p:nvGrpSpPr>
          <p:cNvPr id="3" name="Group 2"/>
          <p:cNvGrpSpPr/>
          <p:nvPr/>
        </p:nvGrpSpPr>
        <p:grpSpPr>
          <a:xfrm>
            <a:off x="533400" y="1538287"/>
            <a:ext cx="8229600" cy="4329113"/>
            <a:chOff x="685800" y="1447800"/>
            <a:chExt cx="8229600" cy="4329113"/>
          </a:xfrm>
        </p:grpSpPr>
        <p:sp>
          <p:nvSpPr>
            <p:cNvPr id="271394" name="Oval 34"/>
            <p:cNvSpPr>
              <a:spLocks noChangeArrowheads="1"/>
            </p:cNvSpPr>
            <p:nvPr/>
          </p:nvSpPr>
          <p:spPr bwMode="auto">
            <a:xfrm>
              <a:off x="5410200" y="3567113"/>
              <a:ext cx="2514600" cy="2209800"/>
            </a:xfrm>
            <a:prstGeom prst="ellipse">
              <a:avLst/>
            </a:prstGeom>
            <a:gradFill rotWithShape="1">
              <a:gsLst>
                <a:gs pos="0">
                  <a:srgbClr val="FFFFFF"/>
                </a:gs>
                <a:gs pos="100000">
                  <a:srgbClr val="99FFCC"/>
                </a:gs>
              </a:gsLst>
              <a:path path="shape">
                <a:fillToRect l="50000" t="50000" r="50000" b="50000"/>
              </a:path>
            </a:gradFill>
            <a:ln w="9525">
              <a:solidFill>
                <a:srgbClr val="0E5D03"/>
              </a:solidFill>
              <a:round/>
              <a:headEnd/>
              <a:tailEnd/>
            </a:ln>
          </p:spPr>
          <p:txBody>
            <a:bodyPr wrap="none" anchor="ctr"/>
            <a:lstStyle/>
            <a:p>
              <a:pPr eaLnBrk="1" hangingPunct="1"/>
              <a:endParaRPr lang="en-US"/>
            </a:p>
          </p:txBody>
        </p:sp>
        <p:sp>
          <p:nvSpPr>
            <p:cNvPr id="30724" name="Line 12"/>
            <p:cNvSpPr>
              <a:spLocks noChangeShapeType="1"/>
            </p:cNvSpPr>
            <p:nvPr/>
          </p:nvSpPr>
          <p:spPr bwMode="auto">
            <a:xfrm>
              <a:off x="1066800" y="2590800"/>
              <a:ext cx="6629400" cy="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725" name="Line 13"/>
            <p:cNvSpPr>
              <a:spLocks noChangeShapeType="1"/>
            </p:cNvSpPr>
            <p:nvPr/>
          </p:nvSpPr>
          <p:spPr bwMode="auto">
            <a:xfrm>
              <a:off x="685800" y="4724400"/>
              <a:ext cx="7391400" cy="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726" name="Line 14"/>
            <p:cNvSpPr>
              <a:spLocks noChangeShapeType="1"/>
            </p:cNvSpPr>
            <p:nvPr/>
          </p:nvSpPr>
          <p:spPr bwMode="auto">
            <a:xfrm flipV="1">
              <a:off x="4267200" y="1447800"/>
              <a:ext cx="0" cy="114300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727" name="Line 15"/>
            <p:cNvSpPr>
              <a:spLocks noChangeShapeType="1"/>
            </p:cNvSpPr>
            <p:nvPr/>
          </p:nvSpPr>
          <p:spPr bwMode="auto">
            <a:xfrm flipV="1">
              <a:off x="4267200" y="3581400"/>
              <a:ext cx="0" cy="114300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728" name="Line 16"/>
            <p:cNvSpPr>
              <a:spLocks noChangeShapeType="1"/>
            </p:cNvSpPr>
            <p:nvPr/>
          </p:nvSpPr>
          <p:spPr bwMode="auto">
            <a:xfrm flipV="1">
              <a:off x="4267200" y="20574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29" name="Line 17"/>
            <p:cNvSpPr>
              <a:spLocks noChangeShapeType="1"/>
            </p:cNvSpPr>
            <p:nvPr/>
          </p:nvSpPr>
          <p:spPr bwMode="auto">
            <a:xfrm>
              <a:off x="4953000" y="20574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30" name="Line 18"/>
            <p:cNvSpPr>
              <a:spLocks noChangeShapeType="1"/>
            </p:cNvSpPr>
            <p:nvPr/>
          </p:nvSpPr>
          <p:spPr bwMode="auto">
            <a:xfrm flipH="1" flipV="1">
              <a:off x="3581400" y="20574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31" name="Line 19"/>
            <p:cNvSpPr>
              <a:spLocks noChangeShapeType="1"/>
            </p:cNvSpPr>
            <p:nvPr/>
          </p:nvSpPr>
          <p:spPr bwMode="auto">
            <a:xfrm>
              <a:off x="3581400" y="20574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32" name="Text Box 20"/>
            <p:cNvSpPr txBox="1">
              <a:spLocks noChangeArrowheads="1"/>
            </p:cNvSpPr>
            <p:nvPr/>
          </p:nvSpPr>
          <p:spPr bwMode="auto">
            <a:xfrm>
              <a:off x="3200400" y="2743200"/>
              <a:ext cx="2209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b="1"/>
                <a:t>- B </a:t>
              </a:r>
              <a:r>
                <a:rPr lang="vi-VN" sz="1800" b="1"/>
                <a:t>       0         B</a:t>
              </a:r>
            </a:p>
          </p:txBody>
        </p:sp>
        <p:sp>
          <p:nvSpPr>
            <p:cNvPr id="271381" name="Line 21"/>
            <p:cNvSpPr>
              <a:spLocks noChangeShapeType="1"/>
            </p:cNvSpPr>
            <p:nvPr/>
          </p:nvSpPr>
          <p:spPr bwMode="auto">
            <a:xfrm flipV="1">
              <a:off x="6629400" y="41910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2" name="Line 22"/>
            <p:cNvSpPr>
              <a:spLocks noChangeShapeType="1"/>
            </p:cNvSpPr>
            <p:nvPr/>
          </p:nvSpPr>
          <p:spPr bwMode="auto">
            <a:xfrm>
              <a:off x="7315200" y="41910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3" name="Line 23"/>
            <p:cNvSpPr>
              <a:spLocks noChangeShapeType="1"/>
            </p:cNvSpPr>
            <p:nvPr/>
          </p:nvSpPr>
          <p:spPr bwMode="auto">
            <a:xfrm flipH="1" flipV="1">
              <a:off x="5943600" y="41910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4" name="Line 24"/>
            <p:cNvSpPr>
              <a:spLocks noChangeShapeType="1"/>
            </p:cNvSpPr>
            <p:nvPr/>
          </p:nvSpPr>
          <p:spPr bwMode="auto">
            <a:xfrm>
              <a:off x="5943600" y="41910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5" name="Line 25"/>
            <p:cNvSpPr>
              <a:spLocks noChangeShapeType="1"/>
            </p:cNvSpPr>
            <p:nvPr/>
          </p:nvSpPr>
          <p:spPr bwMode="auto">
            <a:xfrm flipV="1">
              <a:off x="1828800" y="41910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6" name="Line 26"/>
            <p:cNvSpPr>
              <a:spLocks noChangeShapeType="1"/>
            </p:cNvSpPr>
            <p:nvPr/>
          </p:nvSpPr>
          <p:spPr bwMode="auto">
            <a:xfrm>
              <a:off x="2514600" y="41910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7" name="Line 27"/>
            <p:cNvSpPr>
              <a:spLocks noChangeShapeType="1"/>
            </p:cNvSpPr>
            <p:nvPr/>
          </p:nvSpPr>
          <p:spPr bwMode="auto">
            <a:xfrm flipH="1" flipV="1">
              <a:off x="1143000" y="41910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8" name="Line 28"/>
            <p:cNvSpPr>
              <a:spLocks noChangeShapeType="1"/>
            </p:cNvSpPr>
            <p:nvPr/>
          </p:nvSpPr>
          <p:spPr bwMode="auto">
            <a:xfrm>
              <a:off x="1143000" y="41910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43" name="Text Box 33"/>
            <p:cNvSpPr txBox="1">
              <a:spLocks noChangeArrowheads="1"/>
            </p:cNvSpPr>
            <p:nvPr/>
          </p:nvSpPr>
          <p:spPr bwMode="auto">
            <a:xfrm>
              <a:off x="762000" y="4800600"/>
              <a:ext cx="7467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b="1"/>
                <a:t>-f</a:t>
              </a:r>
              <a:r>
                <a:rPr lang="en-US" sz="1800" b="1" baseline="-25000"/>
                <a:t>c</a:t>
              </a:r>
              <a:r>
                <a:rPr lang="en-US" sz="1800" b="1"/>
                <a:t>- B </a:t>
              </a:r>
              <a:r>
                <a:rPr lang="vi-VN" sz="1800" b="1"/>
                <a:t>    -f</a:t>
              </a:r>
              <a:r>
                <a:rPr lang="vi-VN" sz="1800" b="1" baseline="-25000"/>
                <a:t>c</a:t>
              </a:r>
              <a:r>
                <a:rPr lang="vi-VN" sz="1800" b="1"/>
                <a:t>      -f</a:t>
              </a:r>
              <a:r>
                <a:rPr lang="vi-VN" sz="1800" b="1" baseline="-25000"/>
                <a:t>c </a:t>
              </a:r>
              <a:r>
                <a:rPr lang="vi-VN" sz="1800" b="1"/>
                <a:t>+ B                   0 </a:t>
              </a:r>
              <a:r>
                <a:rPr lang="en-US" sz="1800" b="1"/>
                <a:t>                     fc- B </a:t>
              </a:r>
              <a:r>
                <a:rPr lang="vi-VN" sz="1800" b="1"/>
                <a:t>    fc      fc + B</a:t>
              </a:r>
              <a:r>
                <a:rPr lang="vi-VN" sz="1800"/>
                <a:t> </a:t>
              </a:r>
            </a:p>
          </p:txBody>
        </p:sp>
        <p:sp>
          <p:nvSpPr>
            <p:cNvPr id="271401" name="Text Box 41"/>
            <p:cNvSpPr txBox="1">
              <a:spLocks noChangeArrowheads="1"/>
            </p:cNvSpPr>
            <p:nvPr/>
          </p:nvSpPr>
          <p:spPr bwMode="auto">
            <a:xfrm>
              <a:off x="6324600" y="5257800"/>
              <a:ext cx="685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dirty="0">
                  <a:solidFill>
                    <a:srgbClr val="000066"/>
                  </a:solidFill>
                </a:rPr>
                <a:t>DSB</a:t>
              </a:r>
            </a:p>
          </p:txBody>
        </p:sp>
        <p:sp>
          <p:nvSpPr>
            <p:cNvPr id="30751" name="Text Box 20"/>
            <p:cNvSpPr txBox="1">
              <a:spLocks noChangeArrowheads="1"/>
            </p:cNvSpPr>
            <p:nvPr/>
          </p:nvSpPr>
          <p:spPr bwMode="auto">
            <a:xfrm>
              <a:off x="8077200" y="2373313"/>
              <a:ext cx="7620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a:t>f</a:t>
              </a:r>
            </a:p>
          </p:txBody>
        </p:sp>
        <p:sp>
          <p:nvSpPr>
            <p:cNvPr id="30752" name="Text Box 20"/>
            <p:cNvSpPr txBox="1">
              <a:spLocks noChangeArrowheads="1"/>
            </p:cNvSpPr>
            <p:nvPr/>
          </p:nvSpPr>
          <p:spPr bwMode="auto">
            <a:xfrm>
              <a:off x="8153400" y="4506913"/>
              <a:ext cx="7620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a:t>f</a:t>
              </a:r>
            </a:p>
          </p:txBody>
        </p:sp>
      </p:grpSp>
      <p:sp>
        <p:nvSpPr>
          <p:cNvPr id="34" name="Text Box 41">
            <a:extLst>
              <a:ext uri="{FF2B5EF4-FFF2-40B4-BE49-F238E27FC236}">
                <a16:creationId xmlns:a16="http://schemas.microsoft.com/office/drawing/2014/main" id="{562F2CF2-F40B-A34F-AF72-9102A9AE89BE}"/>
              </a:ext>
            </a:extLst>
          </p:cNvPr>
          <p:cNvSpPr txBox="1">
            <a:spLocks noChangeArrowheads="1"/>
          </p:cNvSpPr>
          <p:nvPr/>
        </p:nvSpPr>
        <p:spPr bwMode="auto">
          <a:xfrm>
            <a:off x="0" y="6231729"/>
            <a:ext cx="9144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vi-VN" b="1" dirty="0">
                <a:solidFill>
                  <a:srgbClr val="000066"/>
                </a:solidFill>
              </a:rPr>
              <a:t>DSB = Double SideBand suppressed carrier modulation</a:t>
            </a:r>
          </a:p>
        </p:txBody>
      </p:sp>
      <p:sp>
        <p:nvSpPr>
          <p:cNvPr id="27" name="Text Box 36">
            <a:extLst>
              <a:ext uri="{FF2B5EF4-FFF2-40B4-BE49-F238E27FC236}">
                <a16:creationId xmlns:a16="http://schemas.microsoft.com/office/drawing/2014/main" id="{343E6EE6-3AF3-2D40-BB47-6F1C796B8422}"/>
              </a:ext>
            </a:extLst>
          </p:cNvPr>
          <p:cNvSpPr txBox="1">
            <a:spLocks noChangeArrowheads="1"/>
          </p:cNvSpPr>
          <p:nvPr/>
        </p:nvSpPr>
        <p:spPr bwMode="auto">
          <a:xfrm>
            <a:off x="501537" y="1538287"/>
            <a:ext cx="15240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dirty="0"/>
              <a:t>Phổ tín hiệu mang tin</a:t>
            </a:r>
          </a:p>
        </p:txBody>
      </p:sp>
      <p:sp>
        <p:nvSpPr>
          <p:cNvPr id="28" name="Text Box 36">
            <a:extLst>
              <a:ext uri="{FF2B5EF4-FFF2-40B4-BE49-F238E27FC236}">
                <a16:creationId xmlns:a16="http://schemas.microsoft.com/office/drawing/2014/main" id="{CF2B92A4-AF99-DC44-AD40-58634174CFEA}"/>
              </a:ext>
            </a:extLst>
          </p:cNvPr>
          <p:cNvSpPr txBox="1">
            <a:spLocks noChangeArrowheads="1"/>
          </p:cNvSpPr>
          <p:nvPr/>
        </p:nvSpPr>
        <p:spPr bwMode="auto">
          <a:xfrm>
            <a:off x="495300" y="3316069"/>
            <a:ext cx="15240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dirty="0"/>
              <a:t>Phổ tín hiệu AM</a:t>
            </a:r>
          </a:p>
        </p:txBody>
      </p:sp>
    </p:spTree>
    <p:extLst>
      <p:ext uri="{BB962C8B-B14F-4D97-AF65-F5344CB8AC3E}">
        <p14:creationId xmlns:p14="http://schemas.microsoft.com/office/powerpoint/2010/main" val="1356657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rrowheads="1"/>
          </p:cNvSpPr>
          <p:nvPr>
            <p:ph type="title"/>
          </p:nvPr>
        </p:nvSpPr>
        <p:spPr>
          <a:xfrm>
            <a:off x="381000" y="76200"/>
            <a:ext cx="8385175" cy="974725"/>
          </a:xfrm>
        </p:spPr>
        <p:txBody>
          <a:bodyPr>
            <a:normAutofit/>
          </a:bodyPr>
          <a:lstStyle/>
          <a:p>
            <a:pPr eaLnBrk="1" hangingPunct="1">
              <a:defRPr/>
            </a:pPr>
            <a:r>
              <a:rPr lang="en-US" sz="3200" dirty="0" err="1">
                <a:solidFill>
                  <a:srgbClr val="000000"/>
                </a:solidFill>
                <a:effectLst>
                  <a:outerShdw blurRad="38100" dist="38100" dir="2700000" algn="tl">
                    <a:srgbClr val="DDDDDD"/>
                  </a:outerShdw>
                </a:effectLst>
                <a:latin typeface="Arial" charset="0"/>
                <a:cs typeface="+mj-cs"/>
              </a:rPr>
              <a:t>Ôn</a:t>
            </a:r>
            <a:r>
              <a:rPr lang="en-US" sz="3200" dirty="0">
                <a:solidFill>
                  <a:srgbClr val="000000"/>
                </a:solidFill>
                <a:effectLst>
                  <a:outerShdw blurRad="38100" dist="38100" dir="2700000" algn="tl">
                    <a:srgbClr val="DDDDDD"/>
                  </a:outerShdw>
                </a:effectLst>
                <a:latin typeface="Arial" charset="0"/>
                <a:cs typeface="+mj-cs"/>
              </a:rPr>
              <a:t> </a:t>
            </a:r>
            <a:r>
              <a:rPr lang="en-US" sz="3200" dirty="0" err="1">
                <a:solidFill>
                  <a:srgbClr val="000000"/>
                </a:solidFill>
                <a:effectLst>
                  <a:outerShdw blurRad="38100" dist="38100" dir="2700000" algn="tl">
                    <a:srgbClr val="DDDDDD"/>
                  </a:outerShdw>
                </a:effectLst>
                <a:latin typeface="Arial" charset="0"/>
                <a:cs typeface="+mj-cs"/>
              </a:rPr>
              <a:t>lại</a:t>
            </a:r>
            <a:r>
              <a:rPr lang="en-US" sz="3200" dirty="0">
                <a:solidFill>
                  <a:srgbClr val="000000"/>
                </a:solidFill>
                <a:effectLst>
                  <a:outerShdw blurRad="38100" dist="38100" dir="2700000" algn="tl">
                    <a:srgbClr val="DDDDDD"/>
                  </a:outerShdw>
                </a:effectLst>
                <a:latin typeface="Arial" charset="0"/>
                <a:cs typeface="+mj-cs"/>
              </a:rPr>
              <a:t> </a:t>
            </a:r>
            <a:r>
              <a:rPr lang="en-US" sz="3200" dirty="0" err="1">
                <a:solidFill>
                  <a:srgbClr val="000000"/>
                </a:solidFill>
                <a:effectLst>
                  <a:outerShdw blurRad="38100" dist="38100" dir="2700000" algn="tl">
                    <a:srgbClr val="DDDDDD"/>
                  </a:outerShdw>
                </a:effectLst>
                <a:latin typeface="Arial" charset="0"/>
                <a:cs typeface="+mj-cs"/>
              </a:rPr>
              <a:t>p</a:t>
            </a:r>
            <a:r>
              <a:rPr lang="en-US" sz="3200" b="1" dirty="0" err="1">
                <a:solidFill>
                  <a:srgbClr val="000000"/>
                </a:solidFill>
                <a:effectLst>
                  <a:outerShdw blurRad="38100" dist="38100" dir="2700000" algn="tl">
                    <a:srgbClr val="DDDDDD"/>
                  </a:outerShdw>
                </a:effectLst>
                <a:latin typeface="Arial" charset="0"/>
                <a:cs typeface="+mj-cs"/>
              </a:rPr>
              <a:t>hổ</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tín</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hiệu</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điều</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biên</a:t>
            </a:r>
            <a:r>
              <a:rPr lang="en-US" sz="3200" b="1" dirty="0">
                <a:solidFill>
                  <a:srgbClr val="000000"/>
                </a:solidFill>
                <a:effectLst>
                  <a:outerShdw blurRad="38100" dist="38100" dir="2700000" algn="tl">
                    <a:srgbClr val="DDDDDD"/>
                  </a:outerShdw>
                </a:effectLst>
                <a:latin typeface="Arial" charset="0"/>
                <a:cs typeface="+mj-cs"/>
              </a:rPr>
              <a:t> AM</a:t>
            </a:r>
            <a:endParaRPr lang="vi-VN" sz="3200" b="1" dirty="0">
              <a:solidFill>
                <a:srgbClr val="000000"/>
              </a:solidFill>
              <a:effectLst>
                <a:outerShdw blurRad="38100" dist="38100" dir="2700000" algn="tl">
                  <a:srgbClr val="DDDDDD"/>
                </a:outerShdw>
              </a:effectLst>
              <a:latin typeface="Arial" charset="0"/>
              <a:cs typeface="+mj-cs"/>
            </a:endParaRPr>
          </a:p>
        </p:txBody>
      </p:sp>
      <p:grpSp>
        <p:nvGrpSpPr>
          <p:cNvPr id="3" name="Group 2"/>
          <p:cNvGrpSpPr/>
          <p:nvPr/>
        </p:nvGrpSpPr>
        <p:grpSpPr>
          <a:xfrm>
            <a:off x="533400" y="1538287"/>
            <a:ext cx="8229600" cy="4329113"/>
            <a:chOff x="685800" y="1447800"/>
            <a:chExt cx="8229600" cy="4329113"/>
          </a:xfrm>
        </p:grpSpPr>
        <p:sp>
          <p:nvSpPr>
            <p:cNvPr id="271394" name="Oval 34"/>
            <p:cNvSpPr>
              <a:spLocks noChangeArrowheads="1"/>
            </p:cNvSpPr>
            <p:nvPr/>
          </p:nvSpPr>
          <p:spPr bwMode="auto">
            <a:xfrm>
              <a:off x="5410200" y="3567113"/>
              <a:ext cx="2514600" cy="2209800"/>
            </a:xfrm>
            <a:prstGeom prst="ellipse">
              <a:avLst/>
            </a:prstGeom>
            <a:gradFill rotWithShape="1">
              <a:gsLst>
                <a:gs pos="0">
                  <a:srgbClr val="FFFFFF"/>
                </a:gs>
                <a:gs pos="100000">
                  <a:srgbClr val="99FFCC"/>
                </a:gs>
              </a:gsLst>
              <a:path path="shape">
                <a:fillToRect l="50000" t="50000" r="50000" b="50000"/>
              </a:path>
            </a:gradFill>
            <a:ln w="9525">
              <a:solidFill>
                <a:srgbClr val="0E5D03"/>
              </a:solidFill>
              <a:round/>
              <a:headEnd/>
              <a:tailEnd/>
            </a:ln>
          </p:spPr>
          <p:txBody>
            <a:bodyPr wrap="none" anchor="ctr"/>
            <a:lstStyle/>
            <a:p>
              <a:pPr eaLnBrk="1" hangingPunct="1"/>
              <a:endParaRPr lang="en-US"/>
            </a:p>
          </p:txBody>
        </p:sp>
        <p:sp>
          <p:nvSpPr>
            <p:cNvPr id="30724" name="Line 12"/>
            <p:cNvSpPr>
              <a:spLocks noChangeShapeType="1"/>
            </p:cNvSpPr>
            <p:nvPr/>
          </p:nvSpPr>
          <p:spPr bwMode="auto">
            <a:xfrm>
              <a:off x="1066800" y="2590800"/>
              <a:ext cx="6629400" cy="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725" name="Line 13"/>
            <p:cNvSpPr>
              <a:spLocks noChangeShapeType="1"/>
            </p:cNvSpPr>
            <p:nvPr/>
          </p:nvSpPr>
          <p:spPr bwMode="auto">
            <a:xfrm>
              <a:off x="685800" y="4724400"/>
              <a:ext cx="7391400" cy="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726" name="Line 14"/>
            <p:cNvSpPr>
              <a:spLocks noChangeShapeType="1"/>
            </p:cNvSpPr>
            <p:nvPr/>
          </p:nvSpPr>
          <p:spPr bwMode="auto">
            <a:xfrm flipV="1">
              <a:off x="4267200" y="1447800"/>
              <a:ext cx="0" cy="114300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727" name="Line 15"/>
            <p:cNvSpPr>
              <a:spLocks noChangeShapeType="1"/>
            </p:cNvSpPr>
            <p:nvPr/>
          </p:nvSpPr>
          <p:spPr bwMode="auto">
            <a:xfrm flipV="1">
              <a:off x="4267200" y="3581400"/>
              <a:ext cx="0" cy="114300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728" name="Line 16"/>
            <p:cNvSpPr>
              <a:spLocks noChangeShapeType="1"/>
            </p:cNvSpPr>
            <p:nvPr/>
          </p:nvSpPr>
          <p:spPr bwMode="auto">
            <a:xfrm flipV="1">
              <a:off x="4267200" y="20574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29" name="Line 17"/>
            <p:cNvSpPr>
              <a:spLocks noChangeShapeType="1"/>
            </p:cNvSpPr>
            <p:nvPr/>
          </p:nvSpPr>
          <p:spPr bwMode="auto">
            <a:xfrm>
              <a:off x="4953000" y="20574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30" name="Line 18"/>
            <p:cNvSpPr>
              <a:spLocks noChangeShapeType="1"/>
            </p:cNvSpPr>
            <p:nvPr/>
          </p:nvSpPr>
          <p:spPr bwMode="auto">
            <a:xfrm flipH="1" flipV="1">
              <a:off x="3581400" y="20574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31" name="Line 19"/>
            <p:cNvSpPr>
              <a:spLocks noChangeShapeType="1"/>
            </p:cNvSpPr>
            <p:nvPr/>
          </p:nvSpPr>
          <p:spPr bwMode="auto">
            <a:xfrm>
              <a:off x="3581400" y="20574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32" name="Text Box 20"/>
            <p:cNvSpPr txBox="1">
              <a:spLocks noChangeArrowheads="1"/>
            </p:cNvSpPr>
            <p:nvPr/>
          </p:nvSpPr>
          <p:spPr bwMode="auto">
            <a:xfrm>
              <a:off x="3200400" y="2743200"/>
              <a:ext cx="2209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b="1"/>
                <a:t>- B </a:t>
              </a:r>
              <a:r>
                <a:rPr lang="vi-VN" sz="1800" b="1"/>
                <a:t>       0         B</a:t>
              </a:r>
            </a:p>
          </p:txBody>
        </p:sp>
        <p:sp>
          <p:nvSpPr>
            <p:cNvPr id="271381" name="Line 21"/>
            <p:cNvSpPr>
              <a:spLocks noChangeShapeType="1"/>
            </p:cNvSpPr>
            <p:nvPr/>
          </p:nvSpPr>
          <p:spPr bwMode="auto">
            <a:xfrm flipV="1">
              <a:off x="6629400" y="41910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2" name="Line 22"/>
            <p:cNvSpPr>
              <a:spLocks noChangeShapeType="1"/>
            </p:cNvSpPr>
            <p:nvPr/>
          </p:nvSpPr>
          <p:spPr bwMode="auto">
            <a:xfrm>
              <a:off x="7315200" y="41910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5" name="Line 25"/>
            <p:cNvSpPr>
              <a:spLocks noChangeShapeType="1"/>
            </p:cNvSpPr>
            <p:nvPr/>
          </p:nvSpPr>
          <p:spPr bwMode="auto">
            <a:xfrm flipH="1" flipV="1">
              <a:off x="1219200" y="4236242"/>
              <a:ext cx="609600" cy="488158"/>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6" name="Line 26"/>
            <p:cNvSpPr>
              <a:spLocks noChangeShapeType="1"/>
            </p:cNvSpPr>
            <p:nvPr/>
          </p:nvSpPr>
          <p:spPr bwMode="auto">
            <a:xfrm>
              <a:off x="1219200" y="4236242"/>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43" name="Text Box 33"/>
            <p:cNvSpPr txBox="1">
              <a:spLocks noChangeArrowheads="1"/>
            </p:cNvSpPr>
            <p:nvPr/>
          </p:nvSpPr>
          <p:spPr bwMode="auto">
            <a:xfrm>
              <a:off x="762000" y="4800600"/>
              <a:ext cx="7467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b="1"/>
                <a:t>-f</a:t>
              </a:r>
              <a:r>
                <a:rPr lang="en-US" sz="1800" b="1" baseline="-25000"/>
                <a:t>c</a:t>
              </a:r>
              <a:r>
                <a:rPr lang="en-US" sz="1800" b="1"/>
                <a:t>- B </a:t>
              </a:r>
              <a:r>
                <a:rPr lang="vi-VN" sz="1800" b="1"/>
                <a:t>    -f</a:t>
              </a:r>
              <a:r>
                <a:rPr lang="vi-VN" sz="1800" b="1" baseline="-25000"/>
                <a:t>c</a:t>
              </a:r>
              <a:r>
                <a:rPr lang="vi-VN" sz="1800" b="1"/>
                <a:t>      -f</a:t>
              </a:r>
              <a:r>
                <a:rPr lang="vi-VN" sz="1800" b="1" baseline="-25000"/>
                <a:t>c </a:t>
              </a:r>
              <a:r>
                <a:rPr lang="vi-VN" sz="1800" b="1"/>
                <a:t>+ B                   0 </a:t>
              </a:r>
              <a:r>
                <a:rPr lang="en-US" sz="1800" b="1"/>
                <a:t>                     fc- B </a:t>
              </a:r>
              <a:r>
                <a:rPr lang="vi-VN" sz="1800" b="1"/>
                <a:t>    fc      fc + B</a:t>
              </a:r>
              <a:r>
                <a:rPr lang="vi-VN" sz="1800"/>
                <a:t> </a:t>
              </a:r>
            </a:p>
          </p:txBody>
        </p:sp>
        <p:sp>
          <p:nvSpPr>
            <p:cNvPr id="271401" name="Text Box 41"/>
            <p:cNvSpPr txBox="1">
              <a:spLocks noChangeArrowheads="1"/>
            </p:cNvSpPr>
            <p:nvPr/>
          </p:nvSpPr>
          <p:spPr bwMode="auto">
            <a:xfrm>
              <a:off x="5867400" y="5257800"/>
              <a:ext cx="17526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dirty="0">
                  <a:solidFill>
                    <a:srgbClr val="000066"/>
                  </a:solidFill>
                </a:rPr>
                <a:t>SSB biên trên</a:t>
              </a:r>
            </a:p>
          </p:txBody>
        </p:sp>
        <p:sp>
          <p:nvSpPr>
            <p:cNvPr id="30751" name="Text Box 20"/>
            <p:cNvSpPr txBox="1">
              <a:spLocks noChangeArrowheads="1"/>
            </p:cNvSpPr>
            <p:nvPr/>
          </p:nvSpPr>
          <p:spPr bwMode="auto">
            <a:xfrm>
              <a:off x="8077200" y="2373313"/>
              <a:ext cx="7620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a:t>f</a:t>
              </a:r>
            </a:p>
          </p:txBody>
        </p:sp>
        <p:sp>
          <p:nvSpPr>
            <p:cNvPr id="30752" name="Text Box 20"/>
            <p:cNvSpPr txBox="1">
              <a:spLocks noChangeArrowheads="1"/>
            </p:cNvSpPr>
            <p:nvPr/>
          </p:nvSpPr>
          <p:spPr bwMode="auto">
            <a:xfrm>
              <a:off x="8153400" y="4506913"/>
              <a:ext cx="7620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a:t>f</a:t>
              </a:r>
            </a:p>
          </p:txBody>
        </p:sp>
      </p:grpSp>
      <p:sp>
        <p:nvSpPr>
          <p:cNvPr id="26" name="Text Box 41">
            <a:extLst>
              <a:ext uri="{FF2B5EF4-FFF2-40B4-BE49-F238E27FC236}">
                <a16:creationId xmlns:a16="http://schemas.microsoft.com/office/drawing/2014/main" id="{C07BCA72-4CA1-1744-9CA6-E65296F1D51D}"/>
              </a:ext>
            </a:extLst>
          </p:cNvPr>
          <p:cNvSpPr txBox="1">
            <a:spLocks noChangeArrowheads="1"/>
          </p:cNvSpPr>
          <p:nvPr/>
        </p:nvSpPr>
        <p:spPr bwMode="auto">
          <a:xfrm>
            <a:off x="0" y="6231729"/>
            <a:ext cx="9144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vi-VN" b="1" dirty="0">
                <a:solidFill>
                  <a:srgbClr val="000066"/>
                </a:solidFill>
              </a:rPr>
              <a:t>SSB = Single SideBand modulation</a:t>
            </a:r>
          </a:p>
        </p:txBody>
      </p:sp>
      <p:sp>
        <p:nvSpPr>
          <p:cNvPr id="23" name="Text Box 36">
            <a:extLst>
              <a:ext uri="{FF2B5EF4-FFF2-40B4-BE49-F238E27FC236}">
                <a16:creationId xmlns:a16="http://schemas.microsoft.com/office/drawing/2014/main" id="{A015E09C-EF68-EC40-9F7D-E64939A3BB44}"/>
              </a:ext>
            </a:extLst>
          </p:cNvPr>
          <p:cNvSpPr txBox="1">
            <a:spLocks noChangeArrowheads="1"/>
          </p:cNvSpPr>
          <p:nvPr/>
        </p:nvSpPr>
        <p:spPr bwMode="auto">
          <a:xfrm>
            <a:off x="501537" y="1538287"/>
            <a:ext cx="15240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dirty="0"/>
              <a:t>Phổ tín hiệu mang tin</a:t>
            </a:r>
          </a:p>
        </p:txBody>
      </p:sp>
      <p:sp>
        <p:nvSpPr>
          <p:cNvPr id="24" name="Text Box 36">
            <a:extLst>
              <a:ext uri="{FF2B5EF4-FFF2-40B4-BE49-F238E27FC236}">
                <a16:creationId xmlns:a16="http://schemas.microsoft.com/office/drawing/2014/main" id="{A9BA2D8E-2771-474E-AF0F-13DB82611887}"/>
              </a:ext>
            </a:extLst>
          </p:cNvPr>
          <p:cNvSpPr txBox="1">
            <a:spLocks noChangeArrowheads="1"/>
          </p:cNvSpPr>
          <p:nvPr/>
        </p:nvSpPr>
        <p:spPr bwMode="auto">
          <a:xfrm>
            <a:off x="495300" y="3316069"/>
            <a:ext cx="15240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dirty="0"/>
              <a:t>Phổ tín hiệu AM</a:t>
            </a:r>
          </a:p>
        </p:txBody>
      </p:sp>
    </p:spTree>
    <p:extLst>
      <p:ext uri="{BB962C8B-B14F-4D97-AF65-F5344CB8AC3E}">
        <p14:creationId xmlns:p14="http://schemas.microsoft.com/office/powerpoint/2010/main" val="3931905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rrowheads="1"/>
          </p:cNvSpPr>
          <p:nvPr>
            <p:ph type="title"/>
          </p:nvPr>
        </p:nvSpPr>
        <p:spPr>
          <a:xfrm>
            <a:off x="381000" y="76200"/>
            <a:ext cx="8385175" cy="974725"/>
          </a:xfrm>
        </p:spPr>
        <p:txBody>
          <a:bodyPr>
            <a:normAutofit/>
          </a:bodyPr>
          <a:lstStyle/>
          <a:p>
            <a:pPr eaLnBrk="1" hangingPunct="1">
              <a:defRPr/>
            </a:pPr>
            <a:r>
              <a:rPr lang="en-US" sz="3200" dirty="0" err="1">
                <a:solidFill>
                  <a:srgbClr val="000000"/>
                </a:solidFill>
                <a:effectLst>
                  <a:outerShdw blurRad="38100" dist="38100" dir="2700000" algn="tl">
                    <a:srgbClr val="DDDDDD"/>
                  </a:outerShdw>
                </a:effectLst>
                <a:latin typeface="Arial" charset="0"/>
                <a:cs typeface="+mj-cs"/>
              </a:rPr>
              <a:t>Ôn</a:t>
            </a:r>
            <a:r>
              <a:rPr lang="en-US" sz="3200" dirty="0">
                <a:solidFill>
                  <a:srgbClr val="000000"/>
                </a:solidFill>
                <a:effectLst>
                  <a:outerShdw blurRad="38100" dist="38100" dir="2700000" algn="tl">
                    <a:srgbClr val="DDDDDD"/>
                  </a:outerShdw>
                </a:effectLst>
                <a:latin typeface="Arial" charset="0"/>
                <a:cs typeface="+mj-cs"/>
              </a:rPr>
              <a:t> </a:t>
            </a:r>
            <a:r>
              <a:rPr lang="en-US" sz="3200" dirty="0" err="1">
                <a:solidFill>
                  <a:srgbClr val="000000"/>
                </a:solidFill>
                <a:effectLst>
                  <a:outerShdw blurRad="38100" dist="38100" dir="2700000" algn="tl">
                    <a:srgbClr val="DDDDDD"/>
                  </a:outerShdw>
                </a:effectLst>
                <a:latin typeface="Arial" charset="0"/>
                <a:cs typeface="+mj-cs"/>
              </a:rPr>
              <a:t>lại</a:t>
            </a:r>
            <a:r>
              <a:rPr lang="en-US" sz="3200" dirty="0">
                <a:solidFill>
                  <a:srgbClr val="000000"/>
                </a:solidFill>
                <a:effectLst>
                  <a:outerShdw blurRad="38100" dist="38100" dir="2700000" algn="tl">
                    <a:srgbClr val="DDDDDD"/>
                  </a:outerShdw>
                </a:effectLst>
                <a:latin typeface="Arial" charset="0"/>
                <a:cs typeface="+mj-cs"/>
              </a:rPr>
              <a:t> </a:t>
            </a:r>
            <a:r>
              <a:rPr lang="en-US" sz="3200" dirty="0" err="1">
                <a:solidFill>
                  <a:srgbClr val="000000"/>
                </a:solidFill>
                <a:effectLst>
                  <a:outerShdw blurRad="38100" dist="38100" dir="2700000" algn="tl">
                    <a:srgbClr val="DDDDDD"/>
                  </a:outerShdw>
                </a:effectLst>
                <a:latin typeface="Arial" charset="0"/>
                <a:cs typeface="+mj-cs"/>
              </a:rPr>
              <a:t>p</a:t>
            </a:r>
            <a:r>
              <a:rPr lang="en-US" sz="3200" b="1" dirty="0" err="1">
                <a:solidFill>
                  <a:srgbClr val="000000"/>
                </a:solidFill>
                <a:effectLst>
                  <a:outerShdw blurRad="38100" dist="38100" dir="2700000" algn="tl">
                    <a:srgbClr val="DDDDDD"/>
                  </a:outerShdw>
                </a:effectLst>
                <a:latin typeface="Arial" charset="0"/>
                <a:cs typeface="+mj-cs"/>
              </a:rPr>
              <a:t>hổ</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tín</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hiệu</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điều</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biên</a:t>
            </a:r>
            <a:r>
              <a:rPr lang="en-US" sz="3200" b="1" dirty="0">
                <a:solidFill>
                  <a:srgbClr val="000000"/>
                </a:solidFill>
                <a:effectLst>
                  <a:outerShdw blurRad="38100" dist="38100" dir="2700000" algn="tl">
                    <a:srgbClr val="DDDDDD"/>
                  </a:outerShdw>
                </a:effectLst>
                <a:latin typeface="Arial" charset="0"/>
                <a:cs typeface="+mj-cs"/>
              </a:rPr>
              <a:t> AM</a:t>
            </a:r>
            <a:endParaRPr lang="vi-VN" sz="3200" b="1" dirty="0">
              <a:solidFill>
                <a:srgbClr val="000000"/>
              </a:solidFill>
              <a:effectLst>
                <a:outerShdw blurRad="38100" dist="38100" dir="2700000" algn="tl">
                  <a:srgbClr val="DDDDDD"/>
                </a:outerShdw>
              </a:effectLst>
              <a:latin typeface="Arial" charset="0"/>
              <a:cs typeface="+mj-cs"/>
            </a:endParaRPr>
          </a:p>
        </p:txBody>
      </p:sp>
      <p:grpSp>
        <p:nvGrpSpPr>
          <p:cNvPr id="3" name="Group 2"/>
          <p:cNvGrpSpPr/>
          <p:nvPr/>
        </p:nvGrpSpPr>
        <p:grpSpPr>
          <a:xfrm>
            <a:off x="533400" y="1538287"/>
            <a:ext cx="8229600" cy="4329113"/>
            <a:chOff x="685800" y="1447800"/>
            <a:chExt cx="8229600" cy="4329113"/>
          </a:xfrm>
        </p:grpSpPr>
        <p:sp>
          <p:nvSpPr>
            <p:cNvPr id="271394" name="Oval 34"/>
            <p:cNvSpPr>
              <a:spLocks noChangeArrowheads="1"/>
            </p:cNvSpPr>
            <p:nvPr/>
          </p:nvSpPr>
          <p:spPr bwMode="auto">
            <a:xfrm>
              <a:off x="5410200" y="3567113"/>
              <a:ext cx="2514600" cy="2209800"/>
            </a:xfrm>
            <a:prstGeom prst="ellipse">
              <a:avLst/>
            </a:prstGeom>
            <a:gradFill rotWithShape="1">
              <a:gsLst>
                <a:gs pos="0">
                  <a:srgbClr val="FFFFFF"/>
                </a:gs>
                <a:gs pos="100000">
                  <a:srgbClr val="99FFCC"/>
                </a:gs>
              </a:gsLst>
              <a:path path="shape">
                <a:fillToRect l="50000" t="50000" r="50000" b="50000"/>
              </a:path>
            </a:gradFill>
            <a:ln w="9525">
              <a:solidFill>
                <a:srgbClr val="0E5D03"/>
              </a:solidFill>
              <a:round/>
              <a:headEnd/>
              <a:tailEnd/>
            </a:ln>
          </p:spPr>
          <p:txBody>
            <a:bodyPr wrap="none" anchor="ctr"/>
            <a:lstStyle/>
            <a:p>
              <a:pPr eaLnBrk="1" hangingPunct="1"/>
              <a:endParaRPr lang="en-US"/>
            </a:p>
          </p:txBody>
        </p:sp>
        <p:sp>
          <p:nvSpPr>
            <p:cNvPr id="30724" name="Line 12"/>
            <p:cNvSpPr>
              <a:spLocks noChangeShapeType="1"/>
            </p:cNvSpPr>
            <p:nvPr/>
          </p:nvSpPr>
          <p:spPr bwMode="auto">
            <a:xfrm>
              <a:off x="1066800" y="2590800"/>
              <a:ext cx="6629400" cy="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725" name="Line 13"/>
            <p:cNvSpPr>
              <a:spLocks noChangeShapeType="1"/>
            </p:cNvSpPr>
            <p:nvPr/>
          </p:nvSpPr>
          <p:spPr bwMode="auto">
            <a:xfrm>
              <a:off x="685800" y="4724400"/>
              <a:ext cx="7391400" cy="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726" name="Line 14"/>
            <p:cNvSpPr>
              <a:spLocks noChangeShapeType="1"/>
            </p:cNvSpPr>
            <p:nvPr/>
          </p:nvSpPr>
          <p:spPr bwMode="auto">
            <a:xfrm flipV="1">
              <a:off x="4267200" y="1447800"/>
              <a:ext cx="0" cy="114300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727" name="Line 15"/>
            <p:cNvSpPr>
              <a:spLocks noChangeShapeType="1"/>
            </p:cNvSpPr>
            <p:nvPr/>
          </p:nvSpPr>
          <p:spPr bwMode="auto">
            <a:xfrm flipV="1">
              <a:off x="4267200" y="3581400"/>
              <a:ext cx="0" cy="114300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728" name="Line 16"/>
            <p:cNvSpPr>
              <a:spLocks noChangeShapeType="1"/>
            </p:cNvSpPr>
            <p:nvPr/>
          </p:nvSpPr>
          <p:spPr bwMode="auto">
            <a:xfrm flipV="1">
              <a:off x="4267200" y="20574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29" name="Line 17"/>
            <p:cNvSpPr>
              <a:spLocks noChangeShapeType="1"/>
            </p:cNvSpPr>
            <p:nvPr/>
          </p:nvSpPr>
          <p:spPr bwMode="auto">
            <a:xfrm>
              <a:off x="4953000" y="20574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30" name="Line 18"/>
            <p:cNvSpPr>
              <a:spLocks noChangeShapeType="1"/>
            </p:cNvSpPr>
            <p:nvPr/>
          </p:nvSpPr>
          <p:spPr bwMode="auto">
            <a:xfrm flipH="1" flipV="1">
              <a:off x="3581400" y="20574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31" name="Line 19"/>
            <p:cNvSpPr>
              <a:spLocks noChangeShapeType="1"/>
            </p:cNvSpPr>
            <p:nvPr/>
          </p:nvSpPr>
          <p:spPr bwMode="auto">
            <a:xfrm>
              <a:off x="3581400" y="20574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32" name="Text Box 20"/>
            <p:cNvSpPr txBox="1">
              <a:spLocks noChangeArrowheads="1"/>
            </p:cNvSpPr>
            <p:nvPr/>
          </p:nvSpPr>
          <p:spPr bwMode="auto">
            <a:xfrm>
              <a:off x="3200400" y="2743200"/>
              <a:ext cx="2209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b="1"/>
                <a:t>- B </a:t>
              </a:r>
              <a:r>
                <a:rPr lang="vi-VN" sz="1800" b="1"/>
                <a:t>       0         B</a:t>
              </a:r>
            </a:p>
          </p:txBody>
        </p:sp>
        <p:sp>
          <p:nvSpPr>
            <p:cNvPr id="271383" name="Line 23"/>
            <p:cNvSpPr>
              <a:spLocks noChangeShapeType="1"/>
            </p:cNvSpPr>
            <p:nvPr/>
          </p:nvSpPr>
          <p:spPr bwMode="auto">
            <a:xfrm flipH="1" flipV="1">
              <a:off x="5943600" y="4191000"/>
              <a:ext cx="68580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4" name="Line 24"/>
            <p:cNvSpPr>
              <a:spLocks noChangeShapeType="1"/>
            </p:cNvSpPr>
            <p:nvPr/>
          </p:nvSpPr>
          <p:spPr bwMode="auto">
            <a:xfrm>
              <a:off x="5943600" y="41910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7" name="Line 27"/>
            <p:cNvSpPr>
              <a:spLocks noChangeShapeType="1"/>
            </p:cNvSpPr>
            <p:nvPr/>
          </p:nvSpPr>
          <p:spPr bwMode="auto">
            <a:xfrm flipV="1">
              <a:off x="1828799" y="4241800"/>
              <a:ext cx="685793" cy="4826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1388" name="Line 28"/>
            <p:cNvSpPr>
              <a:spLocks noChangeShapeType="1"/>
            </p:cNvSpPr>
            <p:nvPr/>
          </p:nvSpPr>
          <p:spPr bwMode="auto">
            <a:xfrm>
              <a:off x="2514600" y="4191000"/>
              <a:ext cx="0" cy="53340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43" name="Text Box 33"/>
            <p:cNvSpPr txBox="1">
              <a:spLocks noChangeArrowheads="1"/>
            </p:cNvSpPr>
            <p:nvPr/>
          </p:nvSpPr>
          <p:spPr bwMode="auto">
            <a:xfrm>
              <a:off x="762000" y="4800600"/>
              <a:ext cx="7467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b="1"/>
                <a:t>-f</a:t>
              </a:r>
              <a:r>
                <a:rPr lang="en-US" sz="1800" b="1" baseline="-25000"/>
                <a:t>c</a:t>
              </a:r>
              <a:r>
                <a:rPr lang="en-US" sz="1800" b="1"/>
                <a:t>- B </a:t>
              </a:r>
              <a:r>
                <a:rPr lang="vi-VN" sz="1800" b="1"/>
                <a:t>    -f</a:t>
              </a:r>
              <a:r>
                <a:rPr lang="vi-VN" sz="1800" b="1" baseline="-25000"/>
                <a:t>c</a:t>
              </a:r>
              <a:r>
                <a:rPr lang="vi-VN" sz="1800" b="1"/>
                <a:t>      -f</a:t>
              </a:r>
              <a:r>
                <a:rPr lang="vi-VN" sz="1800" b="1" baseline="-25000"/>
                <a:t>c </a:t>
              </a:r>
              <a:r>
                <a:rPr lang="vi-VN" sz="1800" b="1"/>
                <a:t>+ B                   0 </a:t>
              </a:r>
              <a:r>
                <a:rPr lang="en-US" sz="1800" b="1"/>
                <a:t>                     fc- B </a:t>
              </a:r>
              <a:r>
                <a:rPr lang="vi-VN" sz="1800" b="1"/>
                <a:t>    fc      fc + B</a:t>
              </a:r>
              <a:r>
                <a:rPr lang="vi-VN" sz="1800"/>
                <a:t> </a:t>
              </a:r>
            </a:p>
          </p:txBody>
        </p:sp>
        <p:sp>
          <p:nvSpPr>
            <p:cNvPr id="271401" name="Text Box 41"/>
            <p:cNvSpPr txBox="1">
              <a:spLocks noChangeArrowheads="1"/>
            </p:cNvSpPr>
            <p:nvPr/>
          </p:nvSpPr>
          <p:spPr bwMode="auto">
            <a:xfrm>
              <a:off x="5867400" y="5257800"/>
              <a:ext cx="19812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dirty="0">
                  <a:solidFill>
                    <a:srgbClr val="000066"/>
                  </a:solidFill>
                </a:rPr>
                <a:t>SSB biên dưới</a:t>
              </a:r>
            </a:p>
          </p:txBody>
        </p:sp>
        <p:sp>
          <p:nvSpPr>
            <p:cNvPr id="30751" name="Text Box 20"/>
            <p:cNvSpPr txBox="1">
              <a:spLocks noChangeArrowheads="1"/>
            </p:cNvSpPr>
            <p:nvPr/>
          </p:nvSpPr>
          <p:spPr bwMode="auto">
            <a:xfrm>
              <a:off x="8077200" y="2373313"/>
              <a:ext cx="7620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a:t>f</a:t>
              </a:r>
            </a:p>
          </p:txBody>
        </p:sp>
        <p:sp>
          <p:nvSpPr>
            <p:cNvPr id="30752" name="Text Box 20"/>
            <p:cNvSpPr txBox="1">
              <a:spLocks noChangeArrowheads="1"/>
            </p:cNvSpPr>
            <p:nvPr/>
          </p:nvSpPr>
          <p:spPr bwMode="auto">
            <a:xfrm>
              <a:off x="8153400" y="4506913"/>
              <a:ext cx="7620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a:t>f</a:t>
              </a:r>
            </a:p>
          </p:txBody>
        </p:sp>
      </p:grpSp>
      <p:sp>
        <p:nvSpPr>
          <p:cNvPr id="27" name="Text Box 41">
            <a:extLst>
              <a:ext uri="{FF2B5EF4-FFF2-40B4-BE49-F238E27FC236}">
                <a16:creationId xmlns:a16="http://schemas.microsoft.com/office/drawing/2014/main" id="{9D5B6235-FDAF-DC43-B15B-3409D5D7CCA7}"/>
              </a:ext>
            </a:extLst>
          </p:cNvPr>
          <p:cNvSpPr txBox="1">
            <a:spLocks noChangeArrowheads="1"/>
          </p:cNvSpPr>
          <p:nvPr/>
        </p:nvSpPr>
        <p:spPr bwMode="auto">
          <a:xfrm>
            <a:off x="0" y="6231729"/>
            <a:ext cx="9144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vi-VN" b="1" dirty="0">
                <a:solidFill>
                  <a:srgbClr val="000066"/>
                </a:solidFill>
              </a:rPr>
              <a:t>SSB = Single SideBand modulation</a:t>
            </a:r>
          </a:p>
        </p:txBody>
      </p:sp>
      <p:sp>
        <p:nvSpPr>
          <p:cNvPr id="23" name="Text Box 36">
            <a:extLst>
              <a:ext uri="{FF2B5EF4-FFF2-40B4-BE49-F238E27FC236}">
                <a16:creationId xmlns:a16="http://schemas.microsoft.com/office/drawing/2014/main" id="{247212F5-E5BA-7C46-8F83-550E43ABE4A6}"/>
              </a:ext>
            </a:extLst>
          </p:cNvPr>
          <p:cNvSpPr txBox="1">
            <a:spLocks noChangeArrowheads="1"/>
          </p:cNvSpPr>
          <p:nvPr/>
        </p:nvSpPr>
        <p:spPr bwMode="auto">
          <a:xfrm>
            <a:off x="501537" y="1538287"/>
            <a:ext cx="15240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dirty="0"/>
              <a:t>Phổ tín hiệu mang tin</a:t>
            </a:r>
          </a:p>
        </p:txBody>
      </p:sp>
      <p:sp>
        <p:nvSpPr>
          <p:cNvPr id="24" name="Text Box 36">
            <a:extLst>
              <a:ext uri="{FF2B5EF4-FFF2-40B4-BE49-F238E27FC236}">
                <a16:creationId xmlns:a16="http://schemas.microsoft.com/office/drawing/2014/main" id="{22D3A7E9-7232-734E-B54C-62D57094B934}"/>
              </a:ext>
            </a:extLst>
          </p:cNvPr>
          <p:cNvSpPr txBox="1">
            <a:spLocks noChangeArrowheads="1"/>
          </p:cNvSpPr>
          <p:nvPr/>
        </p:nvSpPr>
        <p:spPr bwMode="auto">
          <a:xfrm>
            <a:off x="495300" y="3392269"/>
            <a:ext cx="15240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b="1" dirty="0"/>
              <a:t>Phổ tín hiệu AM</a:t>
            </a:r>
          </a:p>
        </p:txBody>
      </p:sp>
    </p:spTree>
    <p:extLst>
      <p:ext uri="{BB962C8B-B14F-4D97-AF65-F5344CB8AC3E}">
        <p14:creationId xmlns:p14="http://schemas.microsoft.com/office/powerpoint/2010/main" val="2279568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DD95983-6AA3-4F6B-98EA-7953A4D4C3D1}" type="slidenum">
              <a:rPr lang="en-US" smtClean="0"/>
              <a:pPr/>
              <a:t>27</a:t>
            </a:fld>
            <a:endParaRPr lang="en-US" dirty="0"/>
          </a:p>
        </p:txBody>
      </p:sp>
      <p:sp>
        <p:nvSpPr>
          <p:cNvPr id="6" name="Title 5"/>
          <p:cNvSpPr>
            <a:spLocks noGrp="1"/>
          </p:cNvSpPr>
          <p:nvPr>
            <p:ph type="title"/>
          </p:nvPr>
        </p:nvSpPr>
        <p:spPr/>
        <p:txBody>
          <a:bodyPr/>
          <a:lstStyle/>
          <a:p>
            <a:r>
              <a:rPr lang="en-US" dirty="0" err="1">
                <a:latin typeface="Arial"/>
                <a:cs typeface="Arial"/>
              </a:rPr>
              <a:t>Bài</a:t>
            </a:r>
            <a:r>
              <a:rPr lang="en-US" dirty="0">
                <a:latin typeface="Arial"/>
                <a:cs typeface="Arial"/>
              </a:rPr>
              <a:t> </a:t>
            </a:r>
            <a:r>
              <a:rPr lang="en-US" dirty="0" err="1">
                <a:latin typeface="Arial"/>
                <a:cs typeface="Arial"/>
              </a:rPr>
              <a:t>tập</a:t>
            </a:r>
            <a:r>
              <a:rPr lang="en-US" dirty="0">
                <a:latin typeface="Arial"/>
                <a:cs typeface="Arial"/>
              </a:rPr>
              <a:t> </a:t>
            </a:r>
            <a:r>
              <a:rPr lang="en-US" dirty="0" err="1">
                <a:latin typeface="Arial"/>
                <a:cs typeface="Arial"/>
              </a:rPr>
              <a:t>vẽ</a:t>
            </a:r>
            <a:r>
              <a:rPr lang="en-US" dirty="0">
                <a:latin typeface="Arial"/>
                <a:cs typeface="Arial"/>
              </a:rPr>
              <a:t> </a:t>
            </a:r>
            <a:r>
              <a:rPr lang="en-US" dirty="0" err="1">
                <a:latin typeface="Arial"/>
                <a:cs typeface="Arial"/>
              </a:rPr>
              <a:t>phổ</a:t>
            </a:r>
            <a:r>
              <a:rPr lang="en-US" dirty="0">
                <a:latin typeface="Arial"/>
                <a:cs typeface="Arial"/>
              </a:rPr>
              <a:t> </a:t>
            </a:r>
            <a:r>
              <a:rPr lang="en-US" dirty="0" err="1">
                <a:latin typeface="Arial"/>
                <a:cs typeface="Arial"/>
              </a:rPr>
              <a:t>tín</a:t>
            </a:r>
            <a:r>
              <a:rPr lang="en-US" dirty="0">
                <a:latin typeface="Arial"/>
                <a:cs typeface="Arial"/>
              </a:rPr>
              <a:t> </a:t>
            </a:r>
            <a:r>
              <a:rPr lang="en-US" dirty="0" err="1">
                <a:latin typeface="Arial"/>
                <a:cs typeface="Arial"/>
              </a:rPr>
              <a:t>hiệu</a:t>
            </a:r>
            <a:r>
              <a:rPr lang="en-US" dirty="0">
                <a:latin typeface="Arial"/>
                <a:cs typeface="Arial"/>
              </a:rPr>
              <a:t> AM</a:t>
            </a:r>
          </a:p>
        </p:txBody>
      </p:sp>
      <p:sp>
        <p:nvSpPr>
          <p:cNvPr id="2" name="Rectangle 1"/>
          <p:cNvSpPr/>
          <p:nvPr/>
        </p:nvSpPr>
        <p:spPr>
          <a:xfrm>
            <a:off x="228600" y="1417526"/>
            <a:ext cx="8686800" cy="3892156"/>
          </a:xfrm>
          <a:prstGeom prst="rect">
            <a:avLst/>
          </a:prstGeom>
        </p:spPr>
        <p:txBody>
          <a:bodyPr wrap="square">
            <a:spAutoFit/>
          </a:bodyPr>
          <a:lstStyle/>
          <a:p>
            <a:pPr>
              <a:lnSpc>
                <a:spcPct val="150000"/>
              </a:lnSpc>
              <a:spcBef>
                <a:spcPts val="600"/>
              </a:spcBef>
            </a:pP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thông</a:t>
            </a:r>
            <a:r>
              <a:rPr lang="en-US" sz="2200" dirty="0">
                <a:latin typeface="Arial"/>
                <a:cs typeface="Arial"/>
              </a:rPr>
              <a:t> tin </a:t>
            </a:r>
            <a:r>
              <a:rPr lang="en-US" sz="2200" dirty="0" err="1">
                <a:latin typeface="Arial"/>
                <a:cs typeface="Arial"/>
              </a:rPr>
              <a:t>băng</a:t>
            </a:r>
            <a:r>
              <a:rPr lang="en-US" sz="2200" dirty="0">
                <a:latin typeface="Arial"/>
                <a:cs typeface="Arial"/>
              </a:rPr>
              <a:t> </a:t>
            </a:r>
            <a:r>
              <a:rPr lang="en-US" sz="2200" dirty="0" err="1">
                <a:latin typeface="Arial"/>
                <a:cs typeface="Arial"/>
              </a:rPr>
              <a:t>thông</a:t>
            </a:r>
            <a:r>
              <a:rPr lang="en-US" sz="2200" dirty="0">
                <a:latin typeface="Arial"/>
                <a:cs typeface="Arial"/>
              </a:rPr>
              <a:t> </a:t>
            </a:r>
            <a:r>
              <a:rPr lang="en-US" sz="2200" dirty="0" err="1">
                <a:latin typeface="Arial"/>
                <a:cs typeface="Arial"/>
              </a:rPr>
              <a:t>từ</a:t>
            </a:r>
            <a:r>
              <a:rPr lang="en-US" sz="2200" dirty="0">
                <a:latin typeface="Arial"/>
                <a:cs typeface="Arial"/>
              </a:rPr>
              <a:t> 0.3 – 3.4 kHz </a:t>
            </a:r>
            <a:r>
              <a:rPr lang="en-US" sz="2200" dirty="0" err="1">
                <a:latin typeface="Arial"/>
                <a:cs typeface="Arial"/>
              </a:rPr>
              <a:t>được</a:t>
            </a:r>
            <a:r>
              <a:rPr lang="en-US" sz="2200" dirty="0">
                <a:latin typeface="Arial"/>
                <a:cs typeface="Arial"/>
              </a:rPr>
              <a:t> </a:t>
            </a:r>
            <a:r>
              <a:rPr lang="en-US" sz="2200" dirty="0" err="1">
                <a:latin typeface="Arial"/>
                <a:cs typeface="Arial"/>
              </a:rPr>
              <a:t>điều</a:t>
            </a:r>
            <a:r>
              <a:rPr lang="en-US" sz="2200" dirty="0">
                <a:latin typeface="Arial"/>
                <a:cs typeface="Arial"/>
              </a:rPr>
              <a:t> </a:t>
            </a:r>
            <a:r>
              <a:rPr lang="en-US" sz="2200" dirty="0" err="1">
                <a:latin typeface="Arial"/>
                <a:cs typeface="Arial"/>
              </a:rPr>
              <a:t>chế</a:t>
            </a:r>
            <a:r>
              <a:rPr lang="en-US" sz="2200" dirty="0">
                <a:latin typeface="Arial"/>
                <a:cs typeface="Arial"/>
              </a:rPr>
              <a:t> </a:t>
            </a:r>
            <a:r>
              <a:rPr lang="en-US" sz="2200" dirty="0" err="1">
                <a:latin typeface="Arial"/>
                <a:cs typeface="Arial"/>
              </a:rPr>
              <a:t>với</a:t>
            </a:r>
            <a:r>
              <a:rPr lang="en-US" sz="2200" dirty="0">
                <a:latin typeface="Arial"/>
                <a:cs typeface="Arial"/>
              </a:rPr>
              <a:t> </a:t>
            </a:r>
            <a:r>
              <a:rPr lang="en-US" sz="2200" dirty="0" err="1">
                <a:latin typeface="Arial"/>
                <a:cs typeface="Arial"/>
              </a:rPr>
              <a:t>sóng</a:t>
            </a:r>
            <a:r>
              <a:rPr lang="en-US" sz="2200" dirty="0">
                <a:latin typeface="Arial"/>
                <a:cs typeface="Arial"/>
              </a:rPr>
              <a:t> </a:t>
            </a:r>
            <a:r>
              <a:rPr lang="en-US" sz="2200" dirty="0" err="1">
                <a:latin typeface="Arial"/>
                <a:cs typeface="Arial"/>
              </a:rPr>
              <a:t>mang</a:t>
            </a:r>
            <a:r>
              <a:rPr lang="en-US" sz="2200" dirty="0">
                <a:latin typeface="Arial"/>
                <a:cs typeface="Arial"/>
              </a:rPr>
              <a:t> </a:t>
            </a:r>
            <a:r>
              <a:rPr lang="en-US" sz="2200" dirty="0" err="1">
                <a:latin typeface="Arial"/>
                <a:cs typeface="Arial"/>
              </a:rPr>
              <a:t>tần</a:t>
            </a:r>
            <a:r>
              <a:rPr lang="en-US" sz="2200" dirty="0">
                <a:latin typeface="Arial"/>
                <a:cs typeface="Arial"/>
              </a:rPr>
              <a:t> </a:t>
            </a:r>
            <a:r>
              <a:rPr lang="en-US" sz="2200" dirty="0" err="1">
                <a:latin typeface="Arial"/>
                <a:cs typeface="Arial"/>
              </a:rPr>
              <a:t>số</a:t>
            </a:r>
            <a:r>
              <a:rPr lang="en-US" sz="2200" dirty="0">
                <a:latin typeface="Arial"/>
                <a:cs typeface="Arial"/>
              </a:rPr>
              <a:t> 7kHz. </a:t>
            </a:r>
            <a:r>
              <a:rPr lang="en-US" sz="2200" dirty="0" err="1">
                <a:latin typeface="Arial"/>
                <a:cs typeface="Arial"/>
              </a:rPr>
              <a:t>Vẽ</a:t>
            </a:r>
            <a:r>
              <a:rPr lang="en-US" sz="2200" dirty="0">
                <a:latin typeface="Arial"/>
                <a:cs typeface="Arial"/>
              </a:rPr>
              <a:t> </a:t>
            </a:r>
            <a:r>
              <a:rPr lang="en-US" sz="2200" dirty="0" err="1">
                <a:latin typeface="Arial"/>
                <a:cs typeface="Arial"/>
              </a:rPr>
              <a:t>phổ</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điều</a:t>
            </a:r>
            <a:r>
              <a:rPr lang="en-US" sz="2200" dirty="0">
                <a:latin typeface="Arial"/>
                <a:cs typeface="Arial"/>
              </a:rPr>
              <a:t> </a:t>
            </a:r>
            <a:r>
              <a:rPr lang="en-US" sz="2200" dirty="0" err="1">
                <a:latin typeface="Arial"/>
                <a:cs typeface="Arial"/>
              </a:rPr>
              <a:t>chế</a:t>
            </a:r>
            <a:r>
              <a:rPr lang="en-US" sz="2200" dirty="0">
                <a:latin typeface="Arial"/>
                <a:cs typeface="Arial"/>
              </a:rPr>
              <a:t> </a:t>
            </a:r>
            <a:r>
              <a:rPr lang="en-US" sz="2200" dirty="0" err="1">
                <a:latin typeface="Arial"/>
                <a:cs typeface="Arial"/>
              </a:rPr>
              <a:t>trong</a:t>
            </a:r>
            <a:r>
              <a:rPr lang="en-US" sz="2200" dirty="0">
                <a:latin typeface="Arial"/>
                <a:cs typeface="Arial"/>
              </a:rPr>
              <a:t> </a:t>
            </a:r>
            <a:r>
              <a:rPr lang="en-US" sz="2200" dirty="0" err="1">
                <a:latin typeface="Arial"/>
                <a:cs typeface="Arial"/>
              </a:rPr>
              <a:t>các</a:t>
            </a:r>
            <a:r>
              <a:rPr lang="en-US" sz="2200" dirty="0">
                <a:latin typeface="Arial"/>
                <a:cs typeface="Arial"/>
              </a:rPr>
              <a:t> </a:t>
            </a:r>
            <a:r>
              <a:rPr lang="en-US" sz="2200" dirty="0" err="1">
                <a:latin typeface="Arial"/>
                <a:cs typeface="Arial"/>
              </a:rPr>
              <a:t>trường</a:t>
            </a:r>
            <a:r>
              <a:rPr lang="en-US" sz="2200" dirty="0">
                <a:latin typeface="Arial"/>
                <a:cs typeface="Arial"/>
              </a:rPr>
              <a:t> </a:t>
            </a:r>
            <a:r>
              <a:rPr lang="en-US" sz="2200" dirty="0" err="1">
                <a:latin typeface="Arial"/>
                <a:cs typeface="Arial"/>
              </a:rPr>
              <a:t>hợp</a:t>
            </a:r>
            <a:r>
              <a:rPr lang="en-US" sz="2200" dirty="0">
                <a:latin typeface="Arial"/>
                <a:cs typeface="Arial"/>
              </a:rPr>
              <a:t> </a:t>
            </a:r>
            <a:r>
              <a:rPr lang="en-US" sz="2200" dirty="0" err="1">
                <a:latin typeface="Arial"/>
                <a:cs typeface="Arial"/>
              </a:rPr>
              <a:t>sau</a:t>
            </a:r>
            <a:r>
              <a:rPr lang="en-US" sz="2200" dirty="0">
                <a:latin typeface="Arial"/>
                <a:cs typeface="Arial"/>
              </a:rPr>
              <a:t> </a:t>
            </a:r>
            <a:r>
              <a:rPr lang="en-US" sz="2200" dirty="0" err="1">
                <a:latin typeface="Arial"/>
                <a:cs typeface="Arial"/>
              </a:rPr>
              <a:t>đây</a:t>
            </a:r>
            <a:r>
              <a:rPr lang="en-US" sz="2200" dirty="0">
                <a:latin typeface="Arial"/>
                <a:cs typeface="Arial"/>
              </a:rPr>
              <a:t>:</a:t>
            </a:r>
          </a:p>
          <a:p>
            <a:pPr marL="457200" indent="-457200">
              <a:lnSpc>
                <a:spcPct val="150000"/>
              </a:lnSpc>
              <a:spcBef>
                <a:spcPts val="600"/>
              </a:spcBef>
              <a:buAutoNum type="alphaLcParenR"/>
            </a:pPr>
            <a:r>
              <a:rPr lang="en-US" sz="2200" dirty="0" err="1">
                <a:latin typeface="Arial"/>
                <a:cs typeface="Arial"/>
              </a:rPr>
              <a:t>Điều</a:t>
            </a:r>
            <a:r>
              <a:rPr lang="en-US" sz="2200" dirty="0">
                <a:latin typeface="Arial"/>
                <a:cs typeface="Arial"/>
              </a:rPr>
              <a:t> </a:t>
            </a:r>
            <a:r>
              <a:rPr lang="en-US" sz="2200" dirty="0" err="1">
                <a:latin typeface="Arial"/>
                <a:cs typeface="Arial"/>
              </a:rPr>
              <a:t>biên</a:t>
            </a:r>
            <a:r>
              <a:rPr lang="en-US" sz="2200" dirty="0">
                <a:latin typeface="Arial"/>
                <a:cs typeface="Arial"/>
              </a:rPr>
              <a:t> AM</a:t>
            </a:r>
          </a:p>
          <a:p>
            <a:pPr marL="457200" indent="-457200">
              <a:lnSpc>
                <a:spcPct val="150000"/>
              </a:lnSpc>
              <a:spcBef>
                <a:spcPts val="600"/>
              </a:spcBef>
              <a:buAutoNum type="alphaLcParenR"/>
            </a:pPr>
            <a:r>
              <a:rPr lang="en-US" sz="2200" dirty="0" err="1">
                <a:latin typeface="Arial"/>
                <a:cs typeface="Arial"/>
              </a:rPr>
              <a:t>Điều</a:t>
            </a:r>
            <a:r>
              <a:rPr lang="en-US" sz="2200" dirty="0">
                <a:latin typeface="Arial"/>
                <a:cs typeface="Arial"/>
              </a:rPr>
              <a:t> </a:t>
            </a:r>
            <a:r>
              <a:rPr lang="en-US" sz="2200" dirty="0" err="1">
                <a:latin typeface="Arial"/>
                <a:cs typeface="Arial"/>
              </a:rPr>
              <a:t>biên</a:t>
            </a:r>
            <a:r>
              <a:rPr lang="en-US" sz="2200" dirty="0">
                <a:latin typeface="Arial"/>
                <a:cs typeface="Arial"/>
              </a:rPr>
              <a:t> </a:t>
            </a:r>
            <a:r>
              <a:rPr lang="en-US" sz="2200" dirty="0" err="1">
                <a:latin typeface="Arial"/>
                <a:cs typeface="Arial"/>
              </a:rPr>
              <a:t>cân</a:t>
            </a:r>
            <a:r>
              <a:rPr lang="en-US" sz="2200" dirty="0">
                <a:latin typeface="Arial"/>
                <a:cs typeface="Arial"/>
              </a:rPr>
              <a:t> </a:t>
            </a:r>
            <a:r>
              <a:rPr lang="en-US" sz="2200" dirty="0" err="1">
                <a:latin typeface="Arial"/>
                <a:cs typeface="Arial"/>
              </a:rPr>
              <a:t>bằng</a:t>
            </a:r>
            <a:r>
              <a:rPr lang="en-US" sz="2200" dirty="0">
                <a:latin typeface="Arial"/>
                <a:cs typeface="Arial"/>
              </a:rPr>
              <a:t> DSB</a:t>
            </a:r>
          </a:p>
          <a:p>
            <a:pPr marL="457200" indent="-457200">
              <a:lnSpc>
                <a:spcPct val="150000"/>
              </a:lnSpc>
              <a:spcBef>
                <a:spcPts val="600"/>
              </a:spcBef>
              <a:buAutoNum type="alphaLcParenR"/>
            </a:pPr>
            <a:r>
              <a:rPr lang="en-US" sz="2200" dirty="0" err="1">
                <a:latin typeface="Arial"/>
                <a:cs typeface="Arial"/>
              </a:rPr>
              <a:t>Điều</a:t>
            </a:r>
            <a:r>
              <a:rPr lang="en-US" sz="2200" dirty="0">
                <a:latin typeface="Arial"/>
                <a:cs typeface="Arial"/>
              </a:rPr>
              <a:t> </a:t>
            </a:r>
            <a:r>
              <a:rPr lang="en-US" sz="2200" dirty="0" err="1">
                <a:latin typeface="Arial"/>
                <a:cs typeface="Arial"/>
              </a:rPr>
              <a:t>chế</a:t>
            </a:r>
            <a:r>
              <a:rPr lang="en-US" sz="2200" dirty="0">
                <a:latin typeface="Arial"/>
                <a:cs typeface="Arial"/>
              </a:rPr>
              <a:t> SSB </a:t>
            </a:r>
            <a:r>
              <a:rPr lang="en-US" sz="2200" dirty="0" err="1">
                <a:latin typeface="Arial"/>
                <a:cs typeface="Arial"/>
              </a:rPr>
              <a:t>biên</a:t>
            </a:r>
            <a:r>
              <a:rPr lang="en-US" sz="2200" dirty="0">
                <a:latin typeface="Arial"/>
                <a:cs typeface="Arial"/>
              </a:rPr>
              <a:t> </a:t>
            </a:r>
            <a:r>
              <a:rPr lang="en-US" sz="2200" dirty="0" err="1">
                <a:latin typeface="Arial"/>
                <a:cs typeface="Arial"/>
              </a:rPr>
              <a:t>trên</a:t>
            </a:r>
            <a:endParaRPr lang="en-US" sz="2200" dirty="0">
              <a:latin typeface="Arial"/>
              <a:cs typeface="Arial"/>
            </a:endParaRPr>
          </a:p>
          <a:p>
            <a:pPr marL="457200" indent="-457200">
              <a:lnSpc>
                <a:spcPct val="150000"/>
              </a:lnSpc>
              <a:spcBef>
                <a:spcPts val="600"/>
              </a:spcBef>
              <a:buAutoNum type="alphaLcParenR"/>
            </a:pPr>
            <a:r>
              <a:rPr lang="en-US" sz="2200" dirty="0" err="1">
                <a:latin typeface="Arial"/>
                <a:cs typeface="Arial"/>
              </a:rPr>
              <a:t>Điều</a:t>
            </a:r>
            <a:r>
              <a:rPr lang="en-US" sz="2200" dirty="0">
                <a:latin typeface="Arial"/>
                <a:cs typeface="Arial"/>
              </a:rPr>
              <a:t> </a:t>
            </a:r>
            <a:r>
              <a:rPr lang="en-US" sz="2200" dirty="0" err="1">
                <a:latin typeface="Arial"/>
                <a:cs typeface="Arial"/>
              </a:rPr>
              <a:t>chế</a:t>
            </a:r>
            <a:r>
              <a:rPr lang="en-US" sz="2200" dirty="0">
                <a:latin typeface="Arial"/>
                <a:cs typeface="Arial"/>
              </a:rPr>
              <a:t> SSB </a:t>
            </a:r>
            <a:r>
              <a:rPr lang="en-US" sz="2200" dirty="0" err="1">
                <a:latin typeface="Arial"/>
                <a:cs typeface="Arial"/>
              </a:rPr>
              <a:t>biên</a:t>
            </a:r>
            <a:r>
              <a:rPr lang="en-US" sz="2200" dirty="0">
                <a:latin typeface="Arial"/>
                <a:cs typeface="Arial"/>
              </a:rPr>
              <a:t> </a:t>
            </a:r>
            <a:r>
              <a:rPr lang="en-US" sz="2200" dirty="0" err="1">
                <a:latin typeface="Arial"/>
                <a:cs typeface="Arial"/>
              </a:rPr>
              <a:t>dưới</a:t>
            </a:r>
            <a:endParaRPr lang="en-US" sz="2200" dirty="0">
              <a:latin typeface="Arial"/>
              <a:cs typeface="Arial"/>
            </a:endParaRPr>
          </a:p>
        </p:txBody>
      </p:sp>
    </p:spTree>
    <p:extLst>
      <p:ext uri="{BB962C8B-B14F-4D97-AF65-F5344CB8AC3E}">
        <p14:creationId xmlns:p14="http://schemas.microsoft.com/office/powerpoint/2010/main" val="3337090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DD95983-6AA3-4F6B-98EA-7953A4D4C3D1}" type="slidenum">
              <a:rPr lang="en-US" smtClean="0"/>
              <a:pPr/>
              <a:t>28</a:t>
            </a:fld>
            <a:endParaRPr lang="en-US" dirty="0"/>
          </a:p>
        </p:txBody>
      </p:sp>
      <p:sp>
        <p:nvSpPr>
          <p:cNvPr id="6" name="Title 5"/>
          <p:cNvSpPr>
            <a:spLocks noGrp="1"/>
          </p:cNvSpPr>
          <p:nvPr>
            <p:ph type="title"/>
          </p:nvPr>
        </p:nvSpPr>
        <p:spPr/>
        <p:txBody>
          <a:bodyPr/>
          <a:lstStyle/>
          <a:p>
            <a:r>
              <a:rPr lang="en-US" dirty="0" err="1">
                <a:latin typeface="Arial"/>
                <a:cs typeface="Arial"/>
              </a:rPr>
              <a:t>Bài</a:t>
            </a:r>
            <a:r>
              <a:rPr lang="en-US" dirty="0">
                <a:latin typeface="Arial"/>
                <a:cs typeface="Arial"/>
              </a:rPr>
              <a:t> </a:t>
            </a:r>
            <a:r>
              <a:rPr lang="en-US" dirty="0" err="1">
                <a:latin typeface="Arial"/>
                <a:cs typeface="Arial"/>
              </a:rPr>
              <a:t>tập</a:t>
            </a:r>
            <a:r>
              <a:rPr lang="en-US" dirty="0">
                <a:latin typeface="Arial"/>
                <a:cs typeface="Arial"/>
              </a:rPr>
              <a:t> </a:t>
            </a:r>
            <a:r>
              <a:rPr lang="en-US" dirty="0" err="1">
                <a:latin typeface="Arial"/>
                <a:cs typeface="Arial"/>
              </a:rPr>
              <a:t>vẽ</a:t>
            </a:r>
            <a:r>
              <a:rPr lang="en-US" dirty="0">
                <a:latin typeface="Arial"/>
                <a:cs typeface="Arial"/>
              </a:rPr>
              <a:t> </a:t>
            </a:r>
            <a:r>
              <a:rPr lang="en-US" dirty="0" err="1">
                <a:latin typeface="Arial"/>
                <a:cs typeface="Arial"/>
              </a:rPr>
              <a:t>phổ</a:t>
            </a:r>
            <a:r>
              <a:rPr lang="en-US" dirty="0">
                <a:latin typeface="Arial"/>
                <a:cs typeface="Arial"/>
              </a:rPr>
              <a:t> </a:t>
            </a:r>
            <a:r>
              <a:rPr lang="en-US" dirty="0" err="1">
                <a:latin typeface="Arial"/>
                <a:cs typeface="Arial"/>
              </a:rPr>
              <a:t>tín</a:t>
            </a:r>
            <a:r>
              <a:rPr lang="en-US" dirty="0">
                <a:latin typeface="Arial"/>
                <a:cs typeface="Arial"/>
              </a:rPr>
              <a:t> </a:t>
            </a:r>
            <a:r>
              <a:rPr lang="en-US" dirty="0" err="1">
                <a:latin typeface="Arial"/>
                <a:cs typeface="Arial"/>
              </a:rPr>
              <a:t>hiệu</a:t>
            </a:r>
            <a:r>
              <a:rPr lang="en-US" dirty="0">
                <a:latin typeface="Arial"/>
                <a:cs typeface="Arial"/>
              </a:rPr>
              <a:t> AM</a:t>
            </a:r>
          </a:p>
        </p:txBody>
      </p:sp>
      <p:sp>
        <p:nvSpPr>
          <p:cNvPr id="2" name="Rectangle 1"/>
          <p:cNvSpPr/>
          <p:nvPr/>
        </p:nvSpPr>
        <p:spPr>
          <a:xfrm>
            <a:off x="228600" y="1417526"/>
            <a:ext cx="8686800" cy="2060885"/>
          </a:xfrm>
          <a:prstGeom prst="rect">
            <a:avLst/>
          </a:prstGeom>
        </p:spPr>
        <p:txBody>
          <a:bodyPr wrap="square">
            <a:spAutoFit/>
          </a:bodyPr>
          <a:lstStyle/>
          <a:p>
            <a:pPr>
              <a:lnSpc>
                <a:spcPct val="150000"/>
              </a:lnSpc>
              <a:spcBef>
                <a:spcPts val="600"/>
              </a:spcBef>
            </a:pPr>
            <a:r>
              <a:rPr lang="en-US" sz="2200" dirty="0">
                <a:latin typeface="Arial"/>
                <a:cs typeface="Arial"/>
              </a:rPr>
              <a:t>Hai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thông</a:t>
            </a:r>
            <a:r>
              <a:rPr lang="en-US" sz="2200" dirty="0">
                <a:latin typeface="Arial"/>
                <a:cs typeface="Arial"/>
              </a:rPr>
              <a:t> tin </a:t>
            </a:r>
            <a:r>
              <a:rPr lang="en-US" sz="2200" dirty="0" err="1">
                <a:latin typeface="Arial"/>
                <a:cs typeface="Arial"/>
              </a:rPr>
              <a:t>băng</a:t>
            </a:r>
            <a:r>
              <a:rPr lang="en-US" sz="2200" dirty="0">
                <a:latin typeface="Arial"/>
                <a:cs typeface="Arial"/>
              </a:rPr>
              <a:t> </a:t>
            </a:r>
            <a:r>
              <a:rPr lang="en-US" sz="2200" dirty="0" err="1">
                <a:latin typeface="Arial"/>
                <a:cs typeface="Arial"/>
              </a:rPr>
              <a:t>thông</a:t>
            </a:r>
            <a:r>
              <a:rPr lang="en-US" sz="2200" dirty="0">
                <a:latin typeface="Arial"/>
                <a:cs typeface="Arial"/>
              </a:rPr>
              <a:t> </a:t>
            </a:r>
            <a:r>
              <a:rPr lang="en-US" sz="2200" dirty="0" err="1">
                <a:latin typeface="Arial"/>
                <a:cs typeface="Arial"/>
              </a:rPr>
              <a:t>từ</a:t>
            </a:r>
            <a:r>
              <a:rPr lang="en-US" sz="2200" dirty="0">
                <a:latin typeface="Arial"/>
                <a:cs typeface="Arial"/>
              </a:rPr>
              <a:t> 0.3 – 3.4 kHz </a:t>
            </a:r>
            <a:r>
              <a:rPr lang="en-US" sz="2200" dirty="0" err="1">
                <a:latin typeface="Arial"/>
                <a:cs typeface="Arial"/>
              </a:rPr>
              <a:t>lần</a:t>
            </a:r>
            <a:r>
              <a:rPr lang="en-US" sz="2200" dirty="0">
                <a:latin typeface="Arial"/>
                <a:cs typeface="Arial"/>
              </a:rPr>
              <a:t> </a:t>
            </a:r>
            <a:r>
              <a:rPr lang="en-US" sz="2200" dirty="0" err="1">
                <a:latin typeface="Arial"/>
                <a:cs typeface="Arial"/>
              </a:rPr>
              <a:t>lượt</a:t>
            </a:r>
            <a:r>
              <a:rPr lang="en-US" sz="2200" dirty="0">
                <a:latin typeface="Arial"/>
                <a:cs typeface="Arial"/>
              </a:rPr>
              <a:t> </a:t>
            </a:r>
            <a:r>
              <a:rPr lang="en-US" sz="2200" dirty="0" err="1">
                <a:latin typeface="Arial"/>
                <a:cs typeface="Arial"/>
              </a:rPr>
              <a:t>được</a:t>
            </a:r>
            <a:r>
              <a:rPr lang="en-US" sz="2200" dirty="0">
                <a:latin typeface="Arial"/>
                <a:cs typeface="Arial"/>
              </a:rPr>
              <a:t> </a:t>
            </a:r>
            <a:r>
              <a:rPr lang="en-US" sz="2200" dirty="0" err="1">
                <a:latin typeface="Arial"/>
                <a:cs typeface="Arial"/>
              </a:rPr>
              <a:t>điều</a:t>
            </a:r>
            <a:r>
              <a:rPr lang="en-US" sz="2200" dirty="0">
                <a:latin typeface="Arial"/>
                <a:cs typeface="Arial"/>
              </a:rPr>
              <a:t> </a:t>
            </a:r>
            <a:r>
              <a:rPr lang="en-US" sz="2200" dirty="0" err="1">
                <a:latin typeface="Arial"/>
                <a:cs typeface="Arial"/>
              </a:rPr>
              <a:t>chế</a:t>
            </a:r>
            <a:r>
              <a:rPr lang="en-US" sz="2200" dirty="0">
                <a:latin typeface="Arial"/>
                <a:cs typeface="Arial"/>
              </a:rPr>
              <a:t> </a:t>
            </a:r>
            <a:r>
              <a:rPr lang="en-US" sz="2200" dirty="0" err="1">
                <a:latin typeface="Arial"/>
                <a:cs typeface="Arial"/>
              </a:rPr>
              <a:t>với</a:t>
            </a:r>
            <a:r>
              <a:rPr lang="en-US" sz="2200" dirty="0">
                <a:latin typeface="Arial"/>
                <a:cs typeface="Arial"/>
              </a:rPr>
              <a:t> </a:t>
            </a:r>
            <a:r>
              <a:rPr lang="en-US" sz="2200" dirty="0" err="1">
                <a:latin typeface="Arial"/>
                <a:cs typeface="Arial"/>
              </a:rPr>
              <a:t>sóng</a:t>
            </a:r>
            <a:r>
              <a:rPr lang="en-US" sz="2200" dirty="0">
                <a:latin typeface="Arial"/>
                <a:cs typeface="Arial"/>
              </a:rPr>
              <a:t> </a:t>
            </a:r>
            <a:r>
              <a:rPr lang="en-US" sz="2200" dirty="0" err="1">
                <a:latin typeface="Arial"/>
                <a:cs typeface="Arial"/>
              </a:rPr>
              <a:t>mang</a:t>
            </a:r>
            <a:r>
              <a:rPr lang="en-US" sz="2200" dirty="0">
                <a:latin typeface="Arial"/>
                <a:cs typeface="Arial"/>
              </a:rPr>
              <a:t> </a:t>
            </a:r>
            <a:r>
              <a:rPr lang="en-US" sz="2200" dirty="0" err="1">
                <a:latin typeface="Arial"/>
                <a:cs typeface="Arial"/>
              </a:rPr>
              <a:t>tần</a:t>
            </a:r>
            <a:r>
              <a:rPr lang="en-US" sz="2200" dirty="0">
                <a:latin typeface="Arial"/>
                <a:cs typeface="Arial"/>
              </a:rPr>
              <a:t> </a:t>
            </a:r>
            <a:r>
              <a:rPr lang="en-US" sz="2200" dirty="0" err="1">
                <a:latin typeface="Arial"/>
                <a:cs typeface="Arial"/>
              </a:rPr>
              <a:t>số</a:t>
            </a:r>
            <a:r>
              <a:rPr lang="en-US" sz="2200" dirty="0">
                <a:latin typeface="Arial"/>
                <a:cs typeface="Arial"/>
              </a:rPr>
              <a:t> 34kHz, 38kHz. </a:t>
            </a:r>
            <a:r>
              <a:rPr lang="en-US" sz="2200" dirty="0" err="1">
                <a:latin typeface="Arial"/>
                <a:cs typeface="Arial"/>
              </a:rPr>
              <a:t>Kiểu</a:t>
            </a:r>
            <a:r>
              <a:rPr lang="en-US" sz="2200" dirty="0">
                <a:latin typeface="Arial"/>
                <a:cs typeface="Arial"/>
              </a:rPr>
              <a:t> </a:t>
            </a:r>
            <a:r>
              <a:rPr lang="en-US" sz="2200" dirty="0" err="1">
                <a:latin typeface="Arial"/>
                <a:cs typeface="Arial"/>
              </a:rPr>
              <a:t>điều</a:t>
            </a:r>
            <a:r>
              <a:rPr lang="en-US" sz="2200" dirty="0">
                <a:latin typeface="Arial"/>
                <a:cs typeface="Arial"/>
              </a:rPr>
              <a:t> </a:t>
            </a:r>
            <a:r>
              <a:rPr lang="en-US" sz="2200" dirty="0" err="1">
                <a:latin typeface="Arial"/>
                <a:cs typeface="Arial"/>
              </a:rPr>
              <a:t>chế</a:t>
            </a:r>
            <a:r>
              <a:rPr lang="en-US" sz="2200" dirty="0">
                <a:latin typeface="Arial"/>
                <a:cs typeface="Arial"/>
              </a:rPr>
              <a:t> </a:t>
            </a:r>
            <a:r>
              <a:rPr lang="en-US" sz="2200" dirty="0" err="1">
                <a:latin typeface="Arial"/>
                <a:cs typeface="Arial"/>
              </a:rPr>
              <a:t>là</a:t>
            </a:r>
            <a:r>
              <a:rPr lang="en-US" sz="2200" dirty="0">
                <a:latin typeface="Arial"/>
                <a:cs typeface="Arial"/>
              </a:rPr>
              <a:t> SSB </a:t>
            </a:r>
            <a:r>
              <a:rPr lang="en-US" sz="2200" dirty="0" err="1">
                <a:latin typeface="Arial"/>
                <a:cs typeface="Arial"/>
              </a:rPr>
              <a:t>biên</a:t>
            </a:r>
            <a:r>
              <a:rPr lang="en-US" sz="2200" dirty="0">
                <a:latin typeface="Arial"/>
                <a:cs typeface="Arial"/>
              </a:rPr>
              <a:t> </a:t>
            </a:r>
            <a:r>
              <a:rPr lang="en-US" sz="2200" dirty="0" err="1">
                <a:latin typeface="Arial"/>
                <a:cs typeface="Arial"/>
              </a:rPr>
              <a:t>trên</a:t>
            </a:r>
            <a:r>
              <a:rPr lang="en-US" sz="2200" dirty="0">
                <a:latin typeface="Arial"/>
                <a:cs typeface="Arial"/>
              </a:rPr>
              <a:t>. Sau </a:t>
            </a:r>
            <a:r>
              <a:rPr lang="en-US" sz="2200" dirty="0" err="1">
                <a:latin typeface="Arial"/>
                <a:cs typeface="Arial"/>
              </a:rPr>
              <a:t>khi</a:t>
            </a:r>
            <a:r>
              <a:rPr lang="en-US" sz="2200" dirty="0">
                <a:latin typeface="Arial"/>
                <a:cs typeface="Arial"/>
              </a:rPr>
              <a:t> </a:t>
            </a:r>
            <a:r>
              <a:rPr lang="en-US" sz="2200" dirty="0" err="1">
                <a:latin typeface="Arial"/>
                <a:cs typeface="Arial"/>
              </a:rPr>
              <a:t>điều</a:t>
            </a:r>
            <a:r>
              <a:rPr lang="en-US" sz="2200" dirty="0">
                <a:latin typeface="Arial"/>
                <a:cs typeface="Arial"/>
              </a:rPr>
              <a:t> </a:t>
            </a:r>
            <a:r>
              <a:rPr lang="en-US" sz="2200" dirty="0" err="1">
                <a:latin typeface="Arial"/>
                <a:cs typeface="Arial"/>
              </a:rPr>
              <a:t>chế</a:t>
            </a:r>
            <a:r>
              <a:rPr lang="en-US" sz="2200" dirty="0">
                <a:latin typeface="Arial"/>
                <a:cs typeface="Arial"/>
              </a:rPr>
              <a:t> ta </a:t>
            </a:r>
            <a:r>
              <a:rPr lang="en-US" sz="2200" dirty="0" err="1">
                <a:latin typeface="Arial"/>
                <a:cs typeface="Arial"/>
              </a:rPr>
              <a:t>cộng</a:t>
            </a:r>
            <a:r>
              <a:rPr lang="en-US" sz="2200" dirty="0">
                <a:latin typeface="Arial"/>
                <a:cs typeface="Arial"/>
              </a:rPr>
              <a:t> 2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với</a:t>
            </a:r>
            <a:r>
              <a:rPr lang="en-US" sz="2200" dirty="0">
                <a:latin typeface="Arial"/>
                <a:cs typeface="Arial"/>
              </a:rPr>
              <a:t> </a:t>
            </a:r>
            <a:r>
              <a:rPr lang="en-US" sz="2200" dirty="0" err="1">
                <a:latin typeface="Arial"/>
                <a:cs typeface="Arial"/>
              </a:rPr>
              <a:t>nhau</a:t>
            </a:r>
            <a:r>
              <a:rPr lang="en-US" sz="2200" dirty="0">
                <a:latin typeface="Arial"/>
                <a:cs typeface="Arial"/>
              </a:rPr>
              <a:t>. </a:t>
            </a:r>
            <a:r>
              <a:rPr lang="en-US" sz="2200" dirty="0" err="1">
                <a:latin typeface="Arial"/>
                <a:cs typeface="Arial"/>
              </a:rPr>
              <a:t>Vẽ</a:t>
            </a:r>
            <a:r>
              <a:rPr lang="en-US" sz="2200" dirty="0">
                <a:latin typeface="Arial"/>
                <a:cs typeface="Arial"/>
              </a:rPr>
              <a:t> </a:t>
            </a:r>
            <a:r>
              <a:rPr lang="en-US" sz="2200" dirty="0" err="1">
                <a:latin typeface="Arial"/>
                <a:cs typeface="Arial"/>
              </a:rPr>
              <a:t>phổ</a:t>
            </a:r>
            <a:r>
              <a:rPr lang="en-US" sz="2200" dirty="0">
                <a:latin typeface="Arial"/>
                <a:cs typeface="Arial"/>
              </a:rPr>
              <a:t> </a:t>
            </a:r>
            <a:r>
              <a:rPr lang="en-US" sz="2200" dirty="0" err="1">
                <a:latin typeface="Arial"/>
                <a:cs typeface="Arial"/>
              </a:rPr>
              <a:t>của</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tổng</a:t>
            </a:r>
            <a:r>
              <a:rPr lang="en-US" sz="2200" dirty="0">
                <a:latin typeface="Arial"/>
                <a:cs typeface="Arial"/>
              </a:rPr>
              <a:t>. </a:t>
            </a:r>
          </a:p>
        </p:txBody>
      </p:sp>
    </p:spTree>
    <p:extLst>
      <p:ext uri="{BB962C8B-B14F-4D97-AF65-F5344CB8AC3E}">
        <p14:creationId xmlns:p14="http://schemas.microsoft.com/office/powerpoint/2010/main" val="2821688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5C777-8ED4-4D45-8C37-3EF043D05F89}"/>
              </a:ext>
            </a:extLst>
          </p:cNvPr>
          <p:cNvSpPr>
            <a:spLocks noGrp="1"/>
          </p:cNvSpPr>
          <p:nvPr>
            <p:ph type="title"/>
          </p:nvPr>
        </p:nvSpPr>
        <p:spPr/>
        <p:txBody>
          <a:bodyPr/>
          <a:lstStyle/>
          <a:p>
            <a:endParaRPr lang="en-VN"/>
          </a:p>
        </p:txBody>
      </p:sp>
      <p:sp>
        <p:nvSpPr>
          <p:cNvPr id="3" name="Footer Placeholder 2">
            <a:extLst>
              <a:ext uri="{FF2B5EF4-FFF2-40B4-BE49-F238E27FC236}">
                <a16:creationId xmlns:a16="http://schemas.microsoft.com/office/drawing/2014/main" id="{99CEB277-F71B-B049-B065-7B3CA560D927}"/>
              </a:ext>
            </a:extLst>
          </p:cNvPr>
          <p:cNvSpPr>
            <a:spLocks noGrp="1"/>
          </p:cNvSpPr>
          <p:nvPr>
            <p:ph type="ftr" sz="quarter" idx="11"/>
          </p:nvPr>
        </p:nvSpPr>
        <p:spPr/>
        <p:txBody>
          <a:bodyPr/>
          <a:lstStyle/>
          <a:p>
            <a:r>
              <a:rPr lang="vi-VN"/>
              <a:t>Chương </a:t>
            </a:r>
            <a:r>
              <a:rPr lang="en-US"/>
              <a:t>4</a:t>
            </a:r>
            <a:r>
              <a:rPr lang="vi-VN"/>
              <a:t> – Kỹ thuật </a:t>
            </a:r>
            <a:r>
              <a:rPr lang="en-US"/>
              <a:t>mã hóa kênh</a:t>
            </a:r>
            <a:endParaRPr lang="en-US" dirty="0"/>
          </a:p>
        </p:txBody>
      </p:sp>
      <p:sp>
        <p:nvSpPr>
          <p:cNvPr id="4" name="Slide Number Placeholder 3">
            <a:extLst>
              <a:ext uri="{FF2B5EF4-FFF2-40B4-BE49-F238E27FC236}">
                <a16:creationId xmlns:a16="http://schemas.microsoft.com/office/drawing/2014/main" id="{2946A410-0602-2145-8963-3B36B87FEF5B}"/>
              </a:ext>
            </a:extLst>
          </p:cNvPr>
          <p:cNvSpPr>
            <a:spLocks noGrp="1"/>
          </p:cNvSpPr>
          <p:nvPr>
            <p:ph type="sldNum" sz="quarter" idx="12"/>
          </p:nvPr>
        </p:nvSpPr>
        <p:spPr/>
        <p:txBody>
          <a:bodyPr/>
          <a:lstStyle/>
          <a:p>
            <a:fld id="{CDD95983-6AA3-4F6B-98EA-7953A4D4C3D1}" type="slidenum">
              <a:rPr lang="en-US" smtClean="0"/>
              <a:pPr/>
              <a:t>29</a:t>
            </a:fld>
            <a:endParaRPr lang="en-US" dirty="0"/>
          </a:p>
        </p:txBody>
      </p:sp>
      <p:pic>
        <p:nvPicPr>
          <p:cNvPr id="6" name="Content Placeholder 5">
            <a:extLst>
              <a:ext uri="{FF2B5EF4-FFF2-40B4-BE49-F238E27FC236}">
                <a16:creationId xmlns:a16="http://schemas.microsoft.com/office/drawing/2014/main" id="{22655485-5BAB-A84F-B843-B7F6F0CF8292}"/>
              </a:ext>
            </a:extLst>
          </p:cNvPr>
          <p:cNvPicPr>
            <a:picLocks noGrp="1" noChangeAspect="1"/>
          </p:cNvPicPr>
          <p:nvPr>
            <p:ph sz="quarter" idx="1"/>
          </p:nvPr>
        </p:nvPicPr>
        <p:blipFill>
          <a:blip r:embed="rId2"/>
          <a:stretch>
            <a:fillRect/>
          </a:stretch>
        </p:blipFill>
        <p:spPr>
          <a:xfrm>
            <a:off x="450570" y="1219200"/>
            <a:ext cx="8242859" cy="5105400"/>
          </a:xfrm>
          <a:prstGeom prst="rect">
            <a:avLst/>
          </a:prstGeom>
        </p:spPr>
      </p:pic>
    </p:spTree>
    <p:extLst>
      <p:ext uri="{BB962C8B-B14F-4D97-AF65-F5344CB8AC3E}">
        <p14:creationId xmlns:p14="http://schemas.microsoft.com/office/powerpoint/2010/main" val="2644664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E90A4-AD76-AF43-A7FD-9176A22CDBB3}"/>
              </a:ext>
            </a:extLst>
          </p:cNvPr>
          <p:cNvSpPr>
            <a:spLocks noGrp="1"/>
          </p:cNvSpPr>
          <p:nvPr>
            <p:ph type="title"/>
          </p:nvPr>
        </p:nvSpPr>
        <p:spPr/>
        <p:txBody>
          <a:bodyPr/>
          <a:lstStyle/>
          <a:p>
            <a:r>
              <a:rPr lang="en-VN" dirty="0"/>
              <a:t>Nhóm 12</a:t>
            </a:r>
          </a:p>
        </p:txBody>
      </p:sp>
      <p:sp>
        <p:nvSpPr>
          <p:cNvPr id="3" name="Footer Placeholder 2">
            <a:extLst>
              <a:ext uri="{FF2B5EF4-FFF2-40B4-BE49-F238E27FC236}">
                <a16:creationId xmlns:a16="http://schemas.microsoft.com/office/drawing/2014/main" id="{F4FCDE0C-FA8C-DA4D-871F-7CB34DF5DF5D}"/>
              </a:ext>
            </a:extLst>
          </p:cNvPr>
          <p:cNvSpPr>
            <a:spLocks noGrp="1"/>
          </p:cNvSpPr>
          <p:nvPr>
            <p:ph type="ftr" sz="quarter" idx="11"/>
          </p:nvPr>
        </p:nvSpPr>
        <p:spPr/>
        <p:txBody>
          <a:bodyPr/>
          <a:lstStyle/>
          <a:p>
            <a:r>
              <a:rPr lang="vi-VN"/>
              <a:t>Chương </a:t>
            </a:r>
            <a:r>
              <a:rPr lang="en-US"/>
              <a:t>4</a:t>
            </a:r>
            <a:r>
              <a:rPr lang="vi-VN"/>
              <a:t> – Kỹ thuật </a:t>
            </a:r>
            <a:r>
              <a:rPr lang="en-US"/>
              <a:t>mã hóa kênh</a:t>
            </a:r>
            <a:endParaRPr lang="en-US" dirty="0"/>
          </a:p>
        </p:txBody>
      </p:sp>
      <p:sp>
        <p:nvSpPr>
          <p:cNvPr id="4" name="Slide Number Placeholder 3">
            <a:extLst>
              <a:ext uri="{FF2B5EF4-FFF2-40B4-BE49-F238E27FC236}">
                <a16:creationId xmlns:a16="http://schemas.microsoft.com/office/drawing/2014/main" id="{E6D83551-DFB2-A544-972B-600E8B3B67A3}"/>
              </a:ext>
            </a:extLst>
          </p:cNvPr>
          <p:cNvSpPr>
            <a:spLocks noGrp="1"/>
          </p:cNvSpPr>
          <p:nvPr>
            <p:ph type="sldNum" sz="quarter" idx="12"/>
          </p:nvPr>
        </p:nvSpPr>
        <p:spPr/>
        <p:txBody>
          <a:bodyPr/>
          <a:lstStyle/>
          <a:p>
            <a:fld id="{CDD95983-6AA3-4F6B-98EA-7953A4D4C3D1}" type="slidenum">
              <a:rPr lang="en-US" smtClean="0"/>
              <a:pPr/>
              <a:t>3</a:t>
            </a:fld>
            <a:endParaRPr lang="en-US" dirty="0"/>
          </a:p>
        </p:txBody>
      </p:sp>
      <p:pic>
        <p:nvPicPr>
          <p:cNvPr id="6" name="Content Placeholder 5">
            <a:extLst>
              <a:ext uri="{FF2B5EF4-FFF2-40B4-BE49-F238E27FC236}">
                <a16:creationId xmlns:a16="http://schemas.microsoft.com/office/drawing/2014/main" id="{868ADF4B-B1D7-CF43-954D-FB7EE6E3D3D8}"/>
              </a:ext>
            </a:extLst>
          </p:cNvPr>
          <p:cNvPicPr>
            <a:picLocks noGrp="1" noChangeAspect="1"/>
          </p:cNvPicPr>
          <p:nvPr>
            <p:ph sz="quarter" idx="1"/>
          </p:nvPr>
        </p:nvPicPr>
        <p:blipFill>
          <a:blip r:embed="rId2"/>
          <a:stretch>
            <a:fillRect/>
          </a:stretch>
        </p:blipFill>
        <p:spPr>
          <a:xfrm>
            <a:off x="228600" y="1427398"/>
            <a:ext cx="8686800" cy="4689003"/>
          </a:xfrm>
          <a:prstGeom prst="rect">
            <a:avLst/>
          </a:prstGeom>
        </p:spPr>
      </p:pic>
    </p:spTree>
    <p:extLst>
      <p:ext uri="{BB962C8B-B14F-4D97-AF65-F5344CB8AC3E}">
        <p14:creationId xmlns:p14="http://schemas.microsoft.com/office/powerpoint/2010/main" val="3511077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Rot="1" noChangeArrowheads="1"/>
          </p:cNvSpPr>
          <p:nvPr>
            <p:ph type="title"/>
          </p:nvPr>
        </p:nvSpPr>
        <p:spPr>
          <a:xfrm>
            <a:off x="381000" y="152400"/>
            <a:ext cx="8385175" cy="1050925"/>
          </a:xfrm>
        </p:spPr>
        <p:txBody>
          <a:bodyPr>
            <a:normAutofit/>
          </a:bodyPr>
          <a:lstStyle/>
          <a:p>
            <a:pPr eaLnBrk="1" hangingPunct="1">
              <a:defRPr/>
            </a:pPr>
            <a:r>
              <a:rPr lang="vi-VN" sz="3200" b="1" dirty="0">
                <a:solidFill>
                  <a:srgbClr val="000000"/>
                </a:solidFill>
                <a:effectLst>
                  <a:outerShdw blurRad="38100" dist="38100" dir="2700000" algn="tl">
                    <a:srgbClr val="DDDDDD"/>
                  </a:outerShdw>
                </a:effectLst>
                <a:latin typeface="Arial" charset="0"/>
                <a:cs typeface="+mj-cs"/>
              </a:rPr>
              <a:t>Sơ đồ khối ghép kênh FDM</a:t>
            </a:r>
          </a:p>
        </p:txBody>
      </p:sp>
      <p:sp>
        <p:nvSpPr>
          <p:cNvPr id="35842" name="Text Box 5"/>
          <p:cNvSpPr txBox="1">
            <a:spLocks noChangeArrowheads="1"/>
          </p:cNvSpPr>
          <p:nvPr/>
        </p:nvSpPr>
        <p:spPr bwMode="auto">
          <a:xfrm>
            <a:off x="304800" y="5837238"/>
            <a:ext cx="3276600" cy="525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2200" b="1">
                <a:latin typeface="Times New Roman" charset="0"/>
                <a:ea typeface="MS Mincho" charset="0"/>
                <a:cs typeface="MS Mincho" charset="0"/>
              </a:rPr>
              <a:t> Điều chế sóng mang phụ</a:t>
            </a:r>
            <a:endParaRPr lang="vi-VN" sz="2200" b="1">
              <a:latin typeface="Times New Roman" charset="0"/>
              <a:ea typeface="MS Mincho" charset="0"/>
              <a:cs typeface="MS Mincho" charset="0"/>
            </a:endParaRPr>
          </a:p>
        </p:txBody>
      </p:sp>
      <p:sp>
        <p:nvSpPr>
          <p:cNvPr id="35843" name="Text Box 6"/>
          <p:cNvSpPr txBox="1">
            <a:spLocks noChangeArrowheads="1"/>
          </p:cNvSpPr>
          <p:nvPr/>
        </p:nvSpPr>
        <p:spPr bwMode="auto">
          <a:xfrm>
            <a:off x="6934200" y="2441575"/>
            <a:ext cx="20574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2200" b="1">
                <a:latin typeface="Times New Roman" charset="0"/>
                <a:ea typeface="MS Mincho" charset="0"/>
                <a:cs typeface="MS Mincho" charset="0"/>
              </a:rPr>
              <a:t>Tín hiệu FDM</a:t>
            </a:r>
            <a:endParaRPr lang="vi-VN" sz="2200" b="1">
              <a:latin typeface="Times New Roman" charset="0"/>
              <a:ea typeface="MS Mincho" charset="0"/>
              <a:cs typeface="MS Mincho" charset="0"/>
            </a:endParaRPr>
          </a:p>
        </p:txBody>
      </p:sp>
      <p:sp>
        <p:nvSpPr>
          <p:cNvPr id="35844" name="Text Box 7"/>
          <p:cNvSpPr txBox="1">
            <a:spLocks noChangeArrowheads="1"/>
          </p:cNvSpPr>
          <p:nvPr/>
        </p:nvSpPr>
        <p:spPr bwMode="auto">
          <a:xfrm>
            <a:off x="4705350" y="4267200"/>
            <a:ext cx="2228850"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2200" b="1">
                <a:latin typeface="Times New Roman" charset="0"/>
                <a:ea typeface="MS Mincho" charset="0"/>
                <a:cs typeface="MS Mincho" charset="0"/>
              </a:rPr>
              <a:t>Tín hiệu tổng hợp băng cơ sở</a:t>
            </a:r>
            <a:endParaRPr lang="vi-VN" sz="2200" b="1">
              <a:latin typeface="Times New Roman" charset="0"/>
              <a:ea typeface="MS Mincho" charset="0"/>
              <a:cs typeface="MS Mincho" charset="0"/>
            </a:endParaRPr>
          </a:p>
        </p:txBody>
      </p:sp>
      <p:sp>
        <p:nvSpPr>
          <p:cNvPr id="35845" name="Text Box 8"/>
          <p:cNvSpPr txBox="1">
            <a:spLocks noChangeArrowheads="1"/>
          </p:cNvSpPr>
          <p:nvPr/>
        </p:nvSpPr>
        <p:spPr bwMode="auto">
          <a:xfrm>
            <a:off x="533400" y="4641850"/>
            <a:ext cx="557213"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b="1">
                <a:latin typeface="Times New Roman" charset="0"/>
                <a:ea typeface="MS Mincho" charset="0"/>
                <a:cs typeface="MS Mincho" charset="0"/>
              </a:rPr>
              <a:t>x</a:t>
            </a:r>
            <a:r>
              <a:rPr lang="vi-VN" altLang="ja-JP" sz="1800" b="1" baseline="-25000">
                <a:latin typeface="Times New Roman" charset="0"/>
                <a:ea typeface="MS Mincho" charset="0"/>
                <a:cs typeface="MS Mincho" charset="0"/>
              </a:rPr>
              <a:t>N</a:t>
            </a:r>
            <a:r>
              <a:rPr lang="vi-VN" altLang="ja-JP" sz="1800" b="1">
                <a:latin typeface="Times New Roman" charset="0"/>
                <a:ea typeface="MS Mincho" charset="0"/>
                <a:cs typeface="MS Mincho" charset="0"/>
              </a:rPr>
              <a:t>(t)</a:t>
            </a:r>
            <a:endParaRPr lang="vi-VN" sz="1800" b="1">
              <a:latin typeface="Times New Roman" charset="0"/>
              <a:ea typeface="MS Mincho" charset="0"/>
              <a:cs typeface="MS Mincho" charset="0"/>
            </a:endParaRPr>
          </a:p>
        </p:txBody>
      </p:sp>
      <p:sp>
        <p:nvSpPr>
          <p:cNvPr id="35846" name="Text Box 9"/>
          <p:cNvSpPr txBox="1">
            <a:spLocks noChangeArrowheads="1"/>
          </p:cNvSpPr>
          <p:nvPr/>
        </p:nvSpPr>
        <p:spPr bwMode="auto">
          <a:xfrm>
            <a:off x="533400" y="3033713"/>
            <a:ext cx="557213"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b="1">
                <a:latin typeface="Times New Roman" charset="0"/>
                <a:ea typeface="MS Mincho" charset="0"/>
                <a:cs typeface="MS Mincho" charset="0"/>
              </a:rPr>
              <a:t>x</a:t>
            </a:r>
            <a:r>
              <a:rPr lang="vi-VN" altLang="ja-JP" sz="1800" b="1" baseline="-25000">
                <a:latin typeface="Times New Roman" charset="0"/>
                <a:ea typeface="MS Mincho" charset="0"/>
                <a:cs typeface="MS Mincho" charset="0"/>
              </a:rPr>
              <a:t>2</a:t>
            </a:r>
            <a:r>
              <a:rPr lang="vi-VN" altLang="ja-JP" sz="1800" b="1">
                <a:latin typeface="Times New Roman" charset="0"/>
                <a:ea typeface="MS Mincho" charset="0"/>
                <a:cs typeface="MS Mincho" charset="0"/>
              </a:rPr>
              <a:t>(t)</a:t>
            </a:r>
            <a:endParaRPr lang="vi-VN" sz="1800" b="1">
              <a:latin typeface="Times New Roman" charset="0"/>
              <a:ea typeface="MS Mincho" charset="0"/>
              <a:cs typeface="MS Mincho" charset="0"/>
            </a:endParaRPr>
          </a:p>
        </p:txBody>
      </p:sp>
      <p:sp>
        <p:nvSpPr>
          <p:cNvPr id="35847" name="Text Box 10"/>
          <p:cNvSpPr txBox="1">
            <a:spLocks noChangeArrowheads="1"/>
          </p:cNvSpPr>
          <p:nvPr/>
        </p:nvSpPr>
        <p:spPr bwMode="auto">
          <a:xfrm>
            <a:off x="533400" y="1835150"/>
            <a:ext cx="557213"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b="1">
                <a:latin typeface="Times New Roman" charset="0"/>
                <a:ea typeface="MS Mincho" charset="0"/>
                <a:cs typeface="MS Mincho" charset="0"/>
              </a:rPr>
              <a:t>x</a:t>
            </a:r>
            <a:r>
              <a:rPr lang="vi-VN" altLang="ja-JP" sz="1800" b="1" baseline="-25000">
                <a:latin typeface="Times New Roman" charset="0"/>
                <a:ea typeface="MS Mincho" charset="0"/>
                <a:cs typeface="MS Mincho" charset="0"/>
              </a:rPr>
              <a:t>1</a:t>
            </a:r>
            <a:r>
              <a:rPr lang="vi-VN" altLang="ja-JP" sz="1800" b="1">
                <a:latin typeface="Times New Roman" charset="0"/>
                <a:ea typeface="MS Mincho" charset="0"/>
                <a:cs typeface="MS Mincho" charset="0"/>
              </a:rPr>
              <a:t>(t)</a:t>
            </a:r>
            <a:endParaRPr lang="vi-VN" sz="1800">
              <a:ea typeface="MS Mincho" charset="0"/>
              <a:cs typeface="MS Mincho" charset="0"/>
            </a:endParaRPr>
          </a:p>
        </p:txBody>
      </p:sp>
      <p:sp>
        <p:nvSpPr>
          <p:cNvPr id="35848" name="Text Box 11"/>
          <p:cNvSpPr txBox="1">
            <a:spLocks noChangeArrowheads="1"/>
          </p:cNvSpPr>
          <p:nvPr/>
        </p:nvSpPr>
        <p:spPr bwMode="auto">
          <a:xfrm>
            <a:off x="1828800" y="1746250"/>
            <a:ext cx="557213"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b="1">
                <a:latin typeface="Times New Roman" charset="0"/>
                <a:ea typeface="MS Mincho" charset="0"/>
                <a:cs typeface="MS Mincho" charset="0"/>
              </a:rPr>
              <a:t> f</a:t>
            </a:r>
            <a:r>
              <a:rPr lang="vi-VN" altLang="ja-JP" sz="1800" b="1" baseline="-25000">
                <a:latin typeface="Times New Roman" charset="0"/>
                <a:ea typeface="MS Mincho" charset="0"/>
                <a:cs typeface="MS Mincho" charset="0"/>
              </a:rPr>
              <a:t>SC1</a:t>
            </a:r>
            <a:endParaRPr lang="vi-VN" sz="1800" b="1">
              <a:latin typeface="Times New Roman" charset="0"/>
              <a:ea typeface="MS Mincho" charset="0"/>
              <a:cs typeface="MS Mincho" charset="0"/>
            </a:endParaRPr>
          </a:p>
        </p:txBody>
      </p:sp>
      <p:sp>
        <p:nvSpPr>
          <p:cNvPr id="35849" name="Line 12"/>
          <p:cNvSpPr>
            <a:spLocks noChangeShapeType="1"/>
          </p:cNvSpPr>
          <p:nvPr/>
        </p:nvSpPr>
        <p:spPr bwMode="auto">
          <a:xfrm>
            <a:off x="533400" y="2413000"/>
            <a:ext cx="1116013"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5850" name="Line 13"/>
          <p:cNvSpPr>
            <a:spLocks noChangeShapeType="1"/>
          </p:cNvSpPr>
          <p:nvPr/>
        </p:nvSpPr>
        <p:spPr bwMode="auto">
          <a:xfrm>
            <a:off x="3322638" y="2420938"/>
            <a:ext cx="558800"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51" name="Line 14"/>
          <p:cNvSpPr>
            <a:spLocks noChangeShapeType="1"/>
          </p:cNvSpPr>
          <p:nvPr/>
        </p:nvSpPr>
        <p:spPr bwMode="auto">
          <a:xfrm>
            <a:off x="533400" y="3581400"/>
            <a:ext cx="1116013"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5852" name="Line 15"/>
          <p:cNvSpPr>
            <a:spLocks noChangeShapeType="1"/>
          </p:cNvSpPr>
          <p:nvPr/>
        </p:nvSpPr>
        <p:spPr bwMode="auto">
          <a:xfrm>
            <a:off x="3322638" y="3581400"/>
            <a:ext cx="1395412"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5853" name="Line 16"/>
          <p:cNvSpPr>
            <a:spLocks noChangeShapeType="1"/>
          </p:cNvSpPr>
          <p:nvPr/>
        </p:nvSpPr>
        <p:spPr bwMode="auto">
          <a:xfrm>
            <a:off x="533400" y="5172075"/>
            <a:ext cx="1116013"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5854" name="Line 17"/>
          <p:cNvSpPr>
            <a:spLocks noChangeShapeType="1"/>
          </p:cNvSpPr>
          <p:nvPr/>
        </p:nvSpPr>
        <p:spPr bwMode="auto">
          <a:xfrm>
            <a:off x="3322638" y="5172075"/>
            <a:ext cx="836612"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55" name="AutoShape 19"/>
          <p:cNvSpPr>
            <a:spLocks noChangeArrowheads="1"/>
          </p:cNvSpPr>
          <p:nvPr/>
        </p:nvSpPr>
        <p:spPr bwMode="auto">
          <a:xfrm>
            <a:off x="4724400" y="3263900"/>
            <a:ext cx="557213" cy="579438"/>
          </a:xfrm>
          <a:prstGeom prst="flowChartConnector">
            <a:avLst/>
          </a:prstGeom>
          <a:solidFill>
            <a:srgbClr val="CC99FF"/>
          </a:solidFill>
          <a:ln w="28575">
            <a:solidFill>
              <a:srgbClr val="000000"/>
            </a:solidFill>
            <a:round/>
            <a:headEnd/>
            <a:tailEnd/>
          </a:ln>
        </p:spPr>
        <p:txBody>
          <a:bodyPr/>
          <a:lstStyle/>
          <a:p>
            <a:pPr eaLnBrk="1" hangingPunct="1"/>
            <a:endParaRPr lang="en-US"/>
          </a:p>
        </p:txBody>
      </p:sp>
      <p:sp>
        <p:nvSpPr>
          <p:cNvPr id="35856" name="Text Box 20"/>
          <p:cNvSpPr txBox="1">
            <a:spLocks noChangeArrowheads="1"/>
          </p:cNvSpPr>
          <p:nvPr/>
        </p:nvSpPr>
        <p:spPr bwMode="auto">
          <a:xfrm>
            <a:off x="4857750" y="3389313"/>
            <a:ext cx="279400" cy="290512"/>
          </a:xfrm>
          <a:prstGeom prst="rect">
            <a:avLst/>
          </a:prstGeom>
          <a:solidFill>
            <a:srgbClr val="CC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sym typeface="Symbol" charset="0"/>
              </a:rPr>
              <a:t></a:t>
            </a:r>
            <a:endParaRPr lang="vi-VN" sz="1800" b="1">
              <a:ea typeface="MS Mincho" charset="0"/>
              <a:cs typeface="MS Mincho" charset="0"/>
            </a:endParaRPr>
          </a:p>
        </p:txBody>
      </p:sp>
      <p:sp>
        <p:nvSpPr>
          <p:cNvPr id="35857" name="Line 21"/>
          <p:cNvSpPr>
            <a:spLocks noChangeShapeType="1"/>
          </p:cNvSpPr>
          <p:nvPr/>
        </p:nvSpPr>
        <p:spPr bwMode="auto">
          <a:xfrm>
            <a:off x="3867150" y="2420938"/>
            <a:ext cx="976313" cy="86995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5858" name="Line 22"/>
          <p:cNvSpPr>
            <a:spLocks noChangeShapeType="1"/>
          </p:cNvSpPr>
          <p:nvPr/>
        </p:nvSpPr>
        <p:spPr bwMode="auto">
          <a:xfrm flipV="1">
            <a:off x="4159250" y="3870325"/>
            <a:ext cx="838200" cy="1303338"/>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5859" name="Line 23"/>
          <p:cNvSpPr>
            <a:spLocks noChangeShapeType="1"/>
          </p:cNvSpPr>
          <p:nvPr/>
        </p:nvSpPr>
        <p:spPr bwMode="auto">
          <a:xfrm>
            <a:off x="2905125" y="4592638"/>
            <a:ext cx="976313"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60" name="Line 24"/>
          <p:cNvSpPr>
            <a:spLocks noChangeShapeType="1"/>
          </p:cNvSpPr>
          <p:nvPr/>
        </p:nvSpPr>
        <p:spPr bwMode="auto">
          <a:xfrm flipV="1">
            <a:off x="3881438" y="3725863"/>
            <a:ext cx="836612" cy="868362"/>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5861" name="Text Box 26"/>
          <p:cNvSpPr txBox="1">
            <a:spLocks noChangeArrowheads="1"/>
          </p:cNvSpPr>
          <p:nvPr/>
        </p:nvSpPr>
        <p:spPr bwMode="auto">
          <a:xfrm>
            <a:off x="5973763" y="3225800"/>
            <a:ext cx="1673225" cy="709613"/>
          </a:xfrm>
          <a:prstGeom prst="rect">
            <a:avLst/>
          </a:prstGeom>
          <a:gradFill rotWithShape="1">
            <a:gsLst>
              <a:gs pos="0">
                <a:srgbClr val="FFFFFF"/>
              </a:gs>
              <a:gs pos="100000">
                <a:srgbClr val="FFFF00"/>
              </a:gs>
            </a:gsLst>
            <a:path path="shape">
              <a:fillToRect l="50000" t="50000" r="50000" b="50000"/>
            </a:path>
          </a:gradFill>
          <a:ln w="2857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2000" b="1">
                <a:latin typeface="Times New Roman" charset="0"/>
                <a:ea typeface="MS Mincho" charset="0"/>
                <a:cs typeface="MS Mincho" charset="0"/>
              </a:rPr>
              <a:t>Điều chế chính</a:t>
            </a:r>
            <a:endParaRPr lang="vi-VN" sz="2000" b="1">
              <a:latin typeface="Times New Roman" charset="0"/>
              <a:ea typeface="MS Mincho" charset="0"/>
              <a:cs typeface="MS Mincho" charset="0"/>
            </a:endParaRPr>
          </a:p>
        </p:txBody>
      </p:sp>
      <p:sp>
        <p:nvSpPr>
          <p:cNvPr id="35862" name="AutoShape 27"/>
          <p:cNvSpPr>
            <a:spLocks noChangeArrowheads="1"/>
          </p:cNvSpPr>
          <p:nvPr/>
        </p:nvSpPr>
        <p:spPr bwMode="auto">
          <a:xfrm>
            <a:off x="1649413" y="2276475"/>
            <a:ext cx="279400" cy="290513"/>
          </a:xfrm>
          <a:prstGeom prst="flowChartSummingJunction">
            <a:avLst/>
          </a:prstGeom>
          <a:solidFill>
            <a:srgbClr val="FFFFFF"/>
          </a:solidFill>
          <a:ln w="28575">
            <a:solidFill>
              <a:srgbClr val="000000"/>
            </a:solidFill>
            <a:round/>
            <a:headEnd/>
            <a:tailEnd/>
          </a:ln>
        </p:spPr>
        <p:txBody>
          <a:bodyPr/>
          <a:lstStyle/>
          <a:p>
            <a:pPr eaLnBrk="1" hangingPunct="1"/>
            <a:endParaRPr lang="en-US"/>
          </a:p>
        </p:txBody>
      </p:sp>
      <p:sp>
        <p:nvSpPr>
          <p:cNvPr id="35863" name="Line 28"/>
          <p:cNvSpPr>
            <a:spLocks noChangeShapeType="1"/>
          </p:cNvSpPr>
          <p:nvPr/>
        </p:nvSpPr>
        <p:spPr bwMode="auto">
          <a:xfrm>
            <a:off x="1789113" y="1841500"/>
            <a:ext cx="0" cy="434975"/>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5864" name="Line 29"/>
          <p:cNvSpPr>
            <a:spLocks noChangeShapeType="1"/>
          </p:cNvSpPr>
          <p:nvPr/>
        </p:nvSpPr>
        <p:spPr bwMode="auto">
          <a:xfrm>
            <a:off x="1905000" y="2413000"/>
            <a:ext cx="696913"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65" name="Text Box 30"/>
          <p:cNvSpPr txBox="1">
            <a:spLocks noChangeArrowheads="1"/>
          </p:cNvSpPr>
          <p:nvPr/>
        </p:nvSpPr>
        <p:spPr bwMode="auto">
          <a:xfrm>
            <a:off x="2590800" y="2120900"/>
            <a:ext cx="836613" cy="579438"/>
          </a:xfrm>
          <a:prstGeom prst="rect">
            <a:avLst/>
          </a:prstGeom>
          <a:gradFill rotWithShape="1">
            <a:gsLst>
              <a:gs pos="0">
                <a:srgbClr val="FFFFFF"/>
              </a:gs>
              <a:gs pos="100000">
                <a:srgbClr val="FFFF00"/>
              </a:gs>
            </a:gsLst>
            <a:path path="shape">
              <a:fillToRect l="50000" t="50000" r="50000" b="50000"/>
            </a:path>
          </a:gradFill>
          <a:ln w="2857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2000" b="1">
                <a:latin typeface="Times New Roman" charset="0"/>
                <a:ea typeface="MS Mincho" charset="0"/>
                <a:cs typeface="MS Mincho" charset="0"/>
              </a:rPr>
              <a:t>Lọc</a:t>
            </a:r>
            <a:endParaRPr lang="vi-VN" sz="2000" b="1">
              <a:latin typeface="Times New Roman" charset="0"/>
              <a:ea typeface="MS Mincho" charset="0"/>
              <a:cs typeface="MS Mincho" charset="0"/>
            </a:endParaRPr>
          </a:p>
        </p:txBody>
      </p:sp>
      <p:sp>
        <p:nvSpPr>
          <p:cNvPr id="35866" name="Line 31"/>
          <p:cNvSpPr>
            <a:spLocks noChangeShapeType="1"/>
          </p:cNvSpPr>
          <p:nvPr/>
        </p:nvSpPr>
        <p:spPr bwMode="auto">
          <a:xfrm>
            <a:off x="1789113" y="3000375"/>
            <a:ext cx="0" cy="433388"/>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5867" name="AutoShape 32"/>
          <p:cNvSpPr>
            <a:spLocks noChangeArrowheads="1"/>
          </p:cNvSpPr>
          <p:nvPr/>
        </p:nvSpPr>
        <p:spPr bwMode="auto">
          <a:xfrm>
            <a:off x="1649413" y="3433763"/>
            <a:ext cx="279400" cy="290512"/>
          </a:xfrm>
          <a:prstGeom prst="flowChartSummingJunction">
            <a:avLst/>
          </a:prstGeom>
          <a:solidFill>
            <a:srgbClr val="FFFFFF"/>
          </a:solidFill>
          <a:ln w="28575">
            <a:solidFill>
              <a:srgbClr val="000000"/>
            </a:solidFill>
            <a:round/>
            <a:headEnd/>
            <a:tailEnd/>
          </a:ln>
        </p:spPr>
        <p:txBody>
          <a:bodyPr/>
          <a:lstStyle/>
          <a:p>
            <a:pPr eaLnBrk="1" hangingPunct="1"/>
            <a:endParaRPr lang="en-US"/>
          </a:p>
        </p:txBody>
      </p:sp>
      <p:sp>
        <p:nvSpPr>
          <p:cNvPr id="35868" name="AutoShape 33"/>
          <p:cNvSpPr>
            <a:spLocks noChangeArrowheads="1"/>
          </p:cNvSpPr>
          <p:nvPr/>
        </p:nvSpPr>
        <p:spPr bwMode="auto">
          <a:xfrm>
            <a:off x="1663700" y="5016500"/>
            <a:ext cx="279400" cy="288925"/>
          </a:xfrm>
          <a:prstGeom prst="flowChartSummingJunction">
            <a:avLst/>
          </a:prstGeom>
          <a:solidFill>
            <a:srgbClr val="FFFFFF"/>
          </a:solidFill>
          <a:ln w="28575">
            <a:solidFill>
              <a:srgbClr val="000000"/>
            </a:solidFill>
            <a:round/>
            <a:headEnd/>
            <a:tailEnd/>
          </a:ln>
        </p:spPr>
        <p:txBody>
          <a:bodyPr/>
          <a:lstStyle/>
          <a:p>
            <a:pPr eaLnBrk="1" hangingPunct="1"/>
            <a:endParaRPr lang="en-US"/>
          </a:p>
        </p:txBody>
      </p:sp>
      <p:sp>
        <p:nvSpPr>
          <p:cNvPr id="35869" name="Line 34"/>
          <p:cNvSpPr>
            <a:spLocks noChangeShapeType="1"/>
          </p:cNvSpPr>
          <p:nvPr/>
        </p:nvSpPr>
        <p:spPr bwMode="auto">
          <a:xfrm>
            <a:off x="1789113" y="4592638"/>
            <a:ext cx="0" cy="434975"/>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5870" name="Line 35"/>
          <p:cNvSpPr>
            <a:spLocks noChangeShapeType="1"/>
          </p:cNvSpPr>
          <p:nvPr/>
        </p:nvSpPr>
        <p:spPr bwMode="auto">
          <a:xfrm>
            <a:off x="1928813" y="3581400"/>
            <a:ext cx="696912"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71" name="Line 36"/>
          <p:cNvSpPr>
            <a:spLocks noChangeShapeType="1"/>
          </p:cNvSpPr>
          <p:nvPr/>
        </p:nvSpPr>
        <p:spPr bwMode="auto">
          <a:xfrm>
            <a:off x="1928813" y="5172075"/>
            <a:ext cx="696912"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72" name="Text Box 37"/>
          <p:cNvSpPr txBox="1">
            <a:spLocks noChangeArrowheads="1"/>
          </p:cNvSpPr>
          <p:nvPr/>
        </p:nvSpPr>
        <p:spPr bwMode="auto">
          <a:xfrm>
            <a:off x="2625725" y="3290888"/>
            <a:ext cx="836613" cy="577850"/>
          </a:xfrm>
          <a:prstGeom prst="rect">
            <a:avLst/>
          </a:prstGeom>
          <a:gradFill rotWithShape="1">
            <a:gsLst>
              <a:gs pos="0">
                <a:srgbClr val="FFFFFF"/>
              </a:gs>
              <a:gs pos="100000">
                <a:srgbClr val="FFFF00"/>
              </a:gs>
            </a:gsLst>
            <a:path path="shape">
              <a:fillToRect l="50000" t="50000" r="50000" b="50000"/>
            </a:path>
          </a:gradFill>
          <a:ln w="2857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2000" b="1">
                <a:latin typeface="Times New Roman" charset="0"/>
                <a:ea typeface="MS Mincho" charset="0"/>
                <a:cs typeface="MS Mincho" charset="0"/>
              </a:rPr>
              <a:t>Lọc</a:t>
            </a:r>
            <a:endParaRPr lang="vi-VN" sz="2000" b="1">
              <a:latin typeface="Times New Roman" charset="0"/>
              <a:ea typeface="MS Mincho" charset="0"/>
              <a:cs typeface="MS Mincho" charset="0"/>
            </a:endParaRPr>
          </a:p>
        </p:txBody>
      </p:sp>
      <p:sp>
        <p:nvSpPr>
          <p:cNvPr id="35873" name="Text Box 38"/>
          <p:cNvSpPr txBox="1">
            <a:spLocks noChangeArrowheads="1"/>
          </p:cNvSpPr>
          <p:nvPr/>
        </p:nvSpPr>
        <p:spPr bwMode="auto">
          <a:xfrm>
            <a:off x="2625725" y="4864100"/>
            <a:ext cx="836613" cy="579438"/>
          </a:xfrm>
          <a:prstGeom prst="rect">
            <a:avLst/>
          </a:prstGeom>
          <a:gradFill rotWithShape="1">
            <a:gsLst>
              <a:gs pos="0">
                <a:srgbClr val="FFFFFF"/>
              </a:gs>
              <a:gs pos="100000">
                <a:srgbClr val="FFFF00"/>
              </a:gs>
            </a:gsLst>
            <a:path path="shape">
              <a:fillToRect l="50000" t="50000" r="50000" b="50000"/>
            </a:path>
          </a:gradFill>
          <a:ln w="2857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2000" b="1">
                <a:latin typeface="Times New Roman" charset="0"/>
                <a:ea typeface="MS Mincho" charset="0"/>
                <a:cs typeface="MS Mincho" charset="0"/>
              </a:rPr>
              <a:t>Lọc</a:t>
            </a:r>
            <a:endParaRPr lang="vi-VN" sz="2000" b="1">
              <a:latin typeface="Times New Roman" charset="0"/>
              <a:ea typeface="MS Mincho" charset="0"/>
              <a:cs typeface="MS Mincho" charset="0"/>
            </a:endParaRPr>
          </a:p>
        </p:txBody>
      </p:sp>
      <p:sp>
        <p:nvSpPr>
          <p:cNvPr id="35874" name="Line 39"/>
          <p:cNvSpPr>
            <a:spLocks noChangeShapeType="1"/>
          </p:cNvSpPr>
          <p:nvPr/>
        </p:nvSpPr>
        <p:spPr bwMode="auto">
          <a:xfrm>
            <a:off x="7645400" y="3568700"/>
            <a:ext cx="558800"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5875" name="Text Box 40"/>
          <p:cNvSpPr txBox="1">
            <a:spLocks noChangeArrowheads="1"/>
          </p:cNvSpPr>
          <p:nvPr/>
        </p:nvSpPr>
        <p:spPr bwMode="auto">
          <a:xfrm>
            <a:off x="1905000" y="2889250"/>
            <a:ext cx="557213"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sz="1800" b="1">
                <a:latin typeface="Times New Roman" charset="0"/>
                <a:ea typeface="MS Mincho" charset="0"/>
                <a:cs typeface="MS Mincho" charset="0"/>
              </a:rPr>
              <a:t>f</a:t>
            </a:r>
            <a:r>
              <a:rPr lang="vi-VN" sz="1800" b="1" baseline="-25000">
                <a:latin typeface="Times New Roman" charset="0"/>
                <a:ea typeface="MS Mincho" charset="0"/>
                <a:cs typeface="MS Mincho" charset="0"/>
              </a:rPr>
              <a:t>SC2</a:t>
            </a:r>
          </a:p>
        </p:txBody>
      </p:sp>
      <p:sp>
        <p:nvSpPr>
          <p:cNvPr id="35876" name="Text Box 41"/>
          <p:cNvSpPr txBox="1">
            <a:spLocks noChangeArrowheads="1"/>
          </p:cNvSpPr>
          <p:nvPr/>
        </p:nvSpPr>
        <p:spPr bwMode="auto">
          <a:xfrm>
            <a:off x="1828800" y="4610100"/>
            <a:ext cx="557213"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b="1">
                <a:latin typeface="Times New Roman" charset="0"/>
                <a:ea typeface="MS Mincho" charset="0"/>
                <a:cs typeface="MS Mincho" charset="0"/>
              </a:rPr>
              <a:t> f</a:t>
            </a:r>
            <a:r>
              <a:rPr lang="vi-VN" altLang="ja-JP" sz="1800" b="1" baseline="-25000">
                <a:latin typeface="Times New Roman" charset="0"/>
                <a:ea typeface="MS Mincho" charset="0"/>
                <a:cs typeface="MS Mincho" charset="0"/>
              </a:rPr>
              <a:t>SCN</a:t>
            </a:r>
            <a:endParaRPr lang="vi-VN" sz="1800" b="1">
              <a:latin typeface="Times New Roman" charset="0"/>
              <a:ea typeface="MS Mincho" charset="0"/>
              <a:cs typeface="MS Mincho" charset="0"/>
            </a:endParaRPr>
          </a:p>
        </p:txBody>
      </p:sp>
      <p:sp>
        <p:nvSpPr>
          <p:cNvPr id="35877" name="Line 42"/>
          <p:cNvSpPr>
            <a:spLocks noChangeShapeType="1"/>
          </p:cNvSpPr>
          <p:nvPr/>
        </p:nvSpPr>
        <p:spPr bwMode="auto">
          <a:xfrm>
            <a:off x="2346325" y="1679575"/>
            <a:ext cx="0" cy="4052888"/>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78" name="Line 43"/>
          <p:cNvSpPr>
            <a:spLocks noChangeShapeType="1"/>
          </p:cNvSpPr>
          <p:nvPr/>
        </p:nvSpPr>
        <p:spPr bwMode="auto">
          <a:xfrm>
            <a:off x="1219200" y="1714500"/>
            <a:ext cx="0" cy="4052888"/>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79" name="Line 44"/>
          <p:cNvSpPr>
            <a:spLocks noChangeShapeType="1"/>
          </p:cNvSpPr>
          <p:nvPr/>
        </p:nvSpPr>
        <p:spPr bwMode="auto">
          <a:xfrm>
            <a:off x="1230313" y="5732463"/>
            <a:ext cx="1116012"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80" name="Line 45"/>
          <p:cNvSpPr>
            <a:spLocks noChangeShapeType="1"/>
          </p:cNvSpPr>
          <p:nvPr/>
        </p:nvSpPr>
        <p:spPr bwMode="auto">
          <a:xfrm>
            <a:off x="1219200" y="1676400"/>
            <a:ext cx="1116013"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81" name="Line 46"/>
          <p:cNvSpPr>
            <a:spLocks noChangeShapeType="1"/>
          </p:cNvSpPr>
          <p:nvPr/>
        </p:nvSpPr>
        <p:spPr bwMode="auto">
          <a:xfrm>
            <a:off x="5554663" y="3562350"/>
            <a:ext cx="0" cy="7239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82" name="Line 47"/>
          <p:cNvSpPr>
            <a:spLocks noChangeShapeType="1"/>
          </p:cNvSpPr>
          <p:nvPr/>
        </p:nvSpPr>
        <p:spPr bwMode="auto">
          <a:xfrm>
            <a:off x="7926388" y="2981325"/>
            <a:ext cx="0" cy="579438"/>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83" name="Text Box 48"/>
          <p:cNvSpPr txBox="1">
            <a:spLocks noChangeArrowheads="1"/>
          </p:cNvSpPr>
          <p:nvPr/>
        </p:nvSpPr>
        <p:spPr bwMode="auto">
          <a:xfrm>
            <a:off x="5275263" y="2913063"/>
            <a:ext cx="558800"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l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b="1">
                <a:latin typeface="Times New Roman" charset="0"/>
                <a:ea typeface="MS Mincho" charset="0"/>
                <a:cs typeface="MS Mincho" charset="0"/>
              </a:rPr>
              <a:t>x(t)</a:t>
            </a:r>
            <a:endParaRPr lang="vi-VN" sz="1800" b="1">
              <a:latin typeface="Times New Roman" charset="0"/>
              <a:ea typeface="MS Mincho" charset="0"/>
              <a:cs typeface="MS Mincho" charset="0"/>
            </a:endParaRPr>
          </a:p>
        </p:txBody>
      </p:sp>
      <p:sp>
        <p:nvSpPr>
          <p:cNvPr id="35884" name="Line 49"/>
          <p:cNvSpPr>
            <a:spLocks noChangeShapeType="1"/>
          </p:cNvSpPr>
          <p:nvPr/>
        </p:nvSpPr>
        <p:spPr bwMode="auto">
          <a:xfrm>
            <a:off x="1778000" y="3975100"/>
            <a:ext cx="0" cy="381000"/>
          </a:xfrm>
          <a:prstGeom prst="line">
            <a:avLst/>
          </a:prstGeom>
          <a:noFill/>
          <a:ln w="2857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85" name="Line 50"/>
          <p:cNvSpPr>
            <a:spLocks noChangeShapeType="1"/>
          </p:cNvSpPr>
          <p:nvPr/>
        </p:nvSpPr>
        <p:spPr bwMode="auto">
          <a:xfrm>
            <a:off x="3048000" y="4000500"/>
            <a:ext cx="0" cy="533400"/>
          </a:xfrm>
          <a:prstGeom prst="line">
            <a:avLst/>
          </a:prstGeom>
          <a:noFill/>
          <a:ln w="2857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886" name="Line 53"/>
          <p:cNvSpPr>
            <a:spLocks noChangeShapeType="1"/>
          </p:cNvSpPr>
          <p:nvPr/>
        </p:nvSpPr>
        <p:spPr bwMode="auto">
          <a:xfrm flipV="1">
            <a:off x="5295900" y="3543300"/>
            <a:ext cx="647700" cy="1270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val="2059247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rrowheads="1"/>
          </p:cNvSpPr>
          <p:nvPr>
            <p:ph type="title"/>
          </p:nvPr>
        </p:nvSpPr>
        <p:spPr>
          <a:xfrm>
            <a:off x="381000" y="152400"/>
            <a:ext cx="8385175" cy="822325"/>
          </a:xfrm>
        </p:spPr>
        <p:txBody>
          <a:bodyPr>
            <a:normAutofit/>
          </a:bodyPr>
          <a:lstStyle/>
          <a:p>
            <a:pPr eaLnBrk="1" hangingPunct="1">
              <a:defRPr/>
            </a:pPr>
            <a:r>
              <a:rPr lang="en-US" sz="3200" b="1" dirty="0" err="1">
                <a:solidFill>
                  <a:srgbClr val="000000"/>
                </a:solidFill>
                <a:effectLst>
                  <a:outerShdw blurRad="38100" dist="38100" dir="2700000" algn="tl">
                    <a:srgbClr val="DDDDDD"/>
                  </a:outerShdw>
                </a:effectLst>
                <a:latin typeface="Arial" charset="0"/>
                <a:cs typeface="+mj-cs"/>
              </a:rPr>
              <a:t>Nguyên</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lý</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hoạt</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động</a:t>
            </a:r>
            <a:r>
              <a:rPr lang="en-US" sz="3200"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ghép</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kênh</a:t>
            </a:r>
            <a:r>
              <a:rPr lang="en-US" sz="3200" b="1" dirty="0">
                <a:solidFill>
                  <a:srgbClr val="000000"/>
                </a:solidFill>
                <a:effectLst>
                  <a:outerShdw blurRad="38100" dist="38100" dir="2700000" algn="tl">
                    <a:srgbClr val="DDDDDD"/>
                  </a:outerShdw>
                </a:effectLst>
                <a:latin typeface="Arial" charset="0"/>
                <a:cs typeface="+mj-cs"/>
              </a:rPr>
              <a:t> FDM</a:t>
            </a:r>
          </a:p>
        </p:txBody>
      </p:sp>
      <p:sp>
        <p:nvSpPr>
          <p:cNvPr id="34818"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19" name="Rectangle 4"/>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20" name="Rectangle 5"/>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21" name="Rectangle 6"/>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22"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23" name="Rectangle 8"/>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24" name="Rectangle 9"/>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25"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26"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27" name="Rectangle 12"/>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28" name="Rectangle 1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29" name="Rectangle 14"/>
          <p:cNvSpPr>
            <a:spLocks noChangeArrowheads="1"/>
          </p:cNvSpPr>
          <p:nvPr/>
        </p:nvSpPr>
        <p:spPr bwMode="auto">
          <a:xfrm>
            <a:off x="0" y="31575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30" name="Rectangle 15"/>
          <p:cNvSpPr>
            <a:spLocks noChangeArrowheads="1"/>
          </p:cNvSpPr>
          <p:nvPr/>
        </p:nvSpPr>
        <p:spPr bwMode="auto">
          <a:xfrm>
            <a:off x="0" y="31575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31"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32" name="Rectangle 17"/>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33" name="Rectangle 18"/>
          <p:cNvSpPr>
            <a:spLocks noChangeArrowheads="1"/>
          </p:cNvSpPr>
          <p:nvPr/>
        </p:nvSpPr>
        <p:spPr bwMode="auto">
          <a:xfrm>
            <a:off x="0" y="3128963"/>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34"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35" name="Rectangle 20"/>
          <p:cNvSpPr>
            <a:spLocks noChangeArrowheads="1"/>
          </p:cNvSpPr>
          <p:nvPr/>
        </p:nvSpPr>
        <p:spPr bwMode="auto">
          <a:xfrm>
            <a:off x="0" y="31575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36" name="Rectangle 21"/>
          <p:cNvSpPr>
            <a:spLocks noChangeArrowheads="1"/>
          </p:cNvSpPr>
          <p:nvPr/>
        </p:nvSpPr>
        <p:spPr bwMode="auto">
          <a:xfrm>
            <a:off x="0" y="32718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37" name="Rectangle 22"/>
          <p:cNvSpPr>
            <a:spLocks noChangeArrowheads="1"/>
          </p:cNvSpPr>
          <p:nvPr/>
        </p:nvSpPr>
        <p:spPr bwMode="auto">
          <a:xfrm>
            <a:off x="0" y="325278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38" name="Rectangle 23"/>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28" name="Rectangle 3"/>
          <p:cNvSpPr>
            <a:spLocks noGrp="1" noRot="1" noChangeArrowheads="1"/>
          </p:cNvSpPr>
          <p:nvPr>
            <p:ph type="body" idx="4294967295"/>
          </p:nvPr>
        </p:nvSpPr>
        <p:spPr>
          <a:xfrm>
            <a:off x="228600" y="1524000"/>
            <a:ext cx="8763000" cy="4038600"/>
          </a:xfrm>
        </p:spPr>
        <p:txBody>
          <a:bodyPr>
            <a:normAutofit/>
          </a:bodyPr>
          <a:lstStyle/>
          <a:p>
            <a:pPr>
              <a:lnSpc>
                <a:spcPct val="150000"/>
              </a:lnSpc>
            </a:pPr>
            <a:r>
              <a:rPr lang="en-US" sz="2200" dirty="0" err="1">
                <a:solidFill>
                  <a:srgbClr val="000066"/>
                </a:solidFill>
                <a:latin typeface="Arial"/>
                <a:cs typeface="Arial"/>
              </a:rPr>
              <a:t>Điều</a:t>
            </a:r>
            <a:r>
              <a:rPr lang="en-US" sz="2200" dirty="0">
                <a:solidFill>
                  <a:srgbClr val="000066"/>
                </a:solidFill>
                <a:latin typeface="Arial"/>
                <a:cs typeface="Arial"/>
              </a:rPr>
              <a:t> </a:t>
            </a:r>
            <a:r>
              <a:rPr lang="en-US" sz="2200" dirty="0" err="1">
                <a:solidFill>
                  <a:srgbClr val="000066"/>
                </a:solidFill>
                <a:latin typeface="Arial"/>
                <a:cs typeface="Arial"/>
              </a:rPr>
              <a:t>chế</a:t>
            </a:r>
            <a:r>
              <a:rPr lang="en-US" sz="2200" dirty="0">
                <a:solidFill>
                  <a:srgbClr val="000066"/>
                </a:solidFill>
                <a:latin typeface="Arial"/>
                <a:cs typeface="Arial"/>
              </a:rPr>
              <a:t> </a:t>
            </a:r>
            <a:r>
              <a:rPr lang="en-US" sz="2200" dirty="0" err="1">
                <a:solidFill>
                  <a:srgbClr val="000066"/>
                </a:solidFill>
                <a:latin typeface="Arial"/>
                <a:cs typeface="Arial"/>
              </a:rPr>
              <a:t>sóng</a:t>
            </a:r>
            <a:r>
              <a:rPr lang="en-US" sz="2200" dirty="0">
                <a:solidFill>
                  <a:srgbClr val="000066"/>
                </a:solidFill>
                <a:latin typeface="Arial"/>
                <a:cs typeface="Arial"/>
              </a:rPr>
              <a:t> </a:t>
            </a:r>
            <a:r>
              <a:rPr lang="en-US" sz="2200" dirty="0" err="1">
                <a:solidFill>
                  <a:srgbClr val="000066"/>
                </a:solidFill>
                <a:latin typeface="Arial"/>
                <a:cs typeface="Arial"/>
              </a:rPr>
              <a:t>mang</a:t>
            </a:r>
            <a:r>
              <a:rPr lang="en-US" sz="2200" dirty="0">
                <a:solidFill>
                  <a:srgbClr val="000066"/>
                </a:solidFill>
                <a:latin typeface="Arial"/>
                <a:cs typeface="Arial"/>
              </a:rPr>
              <a:t> </a:t>
            </a:r>
            <a:r>
              <a:rPr lang="en-US" sz="2200" dirty="0" err="1">
                <a:solidFill>
                  <a:srgbClr val="000066"/>
                </a:solidFill>
                <a:latin typeface="Arial"/>
                <a:cs typeface="Arial"/>
              </a:rPr>
              <a:t>phụ</a:t>
            </a:r>
            <a:r>
              <a:rPr lang="en-US" sz="2200" dirty="0">
                <a:solidFill>
                  <a:srgbClr val="000066"/>
                </a:solidFill>
                <a:latin typeface="Arial"/>
                <a:cs typeface="Arial"/>
              </a:rPr>
              <a:t>: </a:t>
            </a:r>
            <a:r>
              <a:rPr lang="en-US" sz="2200" dirty="0" err="1">
                <a:solidFill>
                  <a:srgbClr val="000066"/>
                </a:solidFill>
                <a:latin typeface="Arial"/>
                <a:cs typeface="Arial"/>
              </a:rPr>
              <a:t>điều</a:t>
            </a:r>
            <a:r>
              <a:rPr lang="en-US" sz="2200" dirty="0">
                <a:solidFill>
                  <a:srgbClr val="000066"/>
                </a:solidFill>
                <a:latin typeface="Arial"/>
                <a:cs typeface="Arial"/>
              </a:rPr>
              <a:t> </a:t>
            </a:r>
            <a:r>
              <a:rPr lang="en-US" sz="2200" dirty="0" err="1">
                <a:solidFill>
                  <a:srgbClr val="000066"/>
                </a:solidFill>
                <a:latin typeface="Arial"/>
                <a:cs typeface="Arial"/>
              </a:rPr>
              <a:t>chế</a:t>
            </a:r>
            <a:r>
              <a:rPr lang="en-US" sz="2200" dirty="0">
                <a:solidFill>
                  <a:srgbClr val="000066"/>
                </a:solidFill>
                <a:latin typeface="Arial"/>
                <a:cs typeface="Arial"/>
              </a:rPr>
              <a:t> </a:t>
            </a:r>
            <a:r>
              <a:rPr lang="en-US" sz="2200" dirty="0" err="1">
                <a:solidFill>
                  <a:srgbClr val="000066"/>
                </a:solidFill>
                <a:latin typeface="Arial"/>
                <a:cs typeface="Arial"/>
              </a:rPr>
              <a:t>các</a:t>
            </a:r>
            <a:r>
              <a:rPr lang="en-US" sz="2200" dirty="0">
                <a:solidFill>
                  <a:srgbClr val="000066"/>
                </a:solidFill>
                <a:latin typeface="Arial"/>
                <a:cs typeface="Arial"/>
              </a:rPr>
              <a:t> </a:t>
            </a:r>
            <a:r>
              <a:rPr lang="en-US" sz="2200" dirty="0" err="1">
                <a:solidFill>
                  <a:srgbClr val="000066"/>
                </a:solidFill>
                <a:latin typeface="Arial"/>
                <a:cs typeface="Arial"/>
              </a:rPr>
              <a:t>tín</a:t>
            </a:r>
            <a:r>
              <a:rPr lang="en-US" sz="2200" dirty="0">
                <a:solidFill>
                  <a:srgbClr val="000066"/>
                </a:solidFill>
                <a:latin typeface="Arial"/>
                <a:cs typeface="Arial"/>
              </a:rPr>
              <a:t> </a:t>
            </a:r>
            <a:r>
              <a:rPr lang="en-US" sz="2200" dirty="0" err="1">
                <a:solidFill>
                  <a:srgbClr val="000066"/>
                </a:solidFill>
                <a:latin typeface="Arial"/>
                <a:cs typeface="Arial"/>
              </a:rPr>
              <a:t>hiệu</a:t>
            </a:r>
            <a:r>
              <a:rPr lang="en-US" sz="2200" dirty="0">
                <a:solidFill>
                  <a:srgbClr val="000066"/>
                </a:solidFill>
                <a:latin typeface="Arial"/>
                <a:cs typeface="Arial"/>
              </a:rPr>
              <a:t> </a:t>
            </a:r>
            <a:r>
              <a:rPr lang="en-US" sz="2200" dirty="0" err="1">
                <a:solidFill>
                  <a:srgbClr val="000066"/>
                </a:solidFill>
                <a:latin typeface="Arial"/>
                <a:cs typeface="Arial"/>
              </a:rPr>
              <a:t>nhánh</a:t>
            </a:r>
            <a:r>
              <a:rPr lang="en-US" sz="2200" dirty="0">
                <a:solidFill>
                  <a:srgbClr val="000066"/>
                </a:solidFill>
                <a:latin typeface="Arial"/>
                <a:cs typeface="Arial"/>
              </a:rPr>
              <a:t> </a:t>
            </a:r>
            <a:r>
              <a:rPr lang="en-US" sz="2200" dirty="0" err="1">
                <a:solidFill>
                  <a:srgbClr val="000066"/>
                </a:solidFill>
                <a:latin typeface="Arial"/>
                <a:cs typeface="Arial"/>
              </a:rPr>
              <a:t>với</a:t>
            </a:r>
            <a:r>
              <a:rPr lang="en-US" sz="2200" dirty="0">
                <a:solidFill>
                  <a:srgbClr val="000066"/>
                </a:solidFill>
                <a:latin typeface="Arial"/>
                <a:cs typeface="Arial"/>
              </a:rPr>
              <a:t> </a:t>
            </a:r>
            <a:r>
              <a:rPr lang="en-US" sz="2200" dirty="0" err="1">
                <a:solidFill>
                  <a:srgbClr val="000066"/>
                </a:solidFill>
                <a:latin typeface="Arial"/>
                <a:cs typeface="Arial"/>
              </a:rPr>
              <a:t>các</a:t>
            </a:r>
            <a:r>
              <a:rPr lang="en-US" sz="2200" dirty="0">
                <a:solidFill>
                  <a:srgbClr val="000066"/>
                </a:solidFill>
                <a:latin typeface="Arial"/>
                <a:cs typeface="Arial"/>
              </a:rPr>
              <a:t> </a:t>
            </a:r>
            <a:r>
              <a:rPr lang="en-US" sz="2200" dirty="0" err="1">
                <a:solidFill>
                  <a:srgbClr val="000066"/>
                </a:solidFill>
                <a:latin typeface="Arial"/>
                <a:cs typeface="Arial"/>
              </a:rPr>
              <a:t>sóng</a:t>
            </a:r>
            <a:r>
              <a:rPr lang="en-US" sz="2200" dirty="0">
                <a:solidFill>
                  <a:srgbClr val="000066"/>
                </a:solidFill>
                <a:latin typeface="Arial"/>
                <a:cs typeface="Arial"/>
              </a:rPr>
              <a:t> </a:t>
            </a:r>
            <a:r>
              <a:rPr lang="en-US" sz="2200" dirty="0" err="1">
                <a:solidFill>
                  <a:srgbClr val="000066"/>
                </a:solidFill>
                <a:latin typeface="Arial"/>
                <a:cs typeface="Arial"/>
              </a:rPr>
              <a:t>mang</a:t>
            </a:r>
            <a:r>
              <a:rPr lang="en-US" sz="2200" dirty="0">
                <a:solidFill>
                  <a:srgbClr val="000066"/>
                </a:solidFill>
                <a:latin typeface="Arial"/>
                <a:cs typeface="Arial"/>
              </a:rPr>
              <a:t> </a:t>
            </a:r>
            <a:r>
              <a:rPr lang="en-US" sz="2200" dirty="0" err="1">
                <a:solidFill>
                  <a:srgbClr val="000066"/>
                </a:solidFill>
                <a:latin typeface="Arial"/>
                <a:cs typeface="Arial"/>
              </a:rPr>
              <a:t>tần</a:t>
            </a:r>
            <a:r>
              <a:rPr lang="en-US" sz="2200" dirty="0">
                <a:solidFill>
                  <a:srgbClr val="000066"/>
                </a:solidFill>
                <a:latin typeface="Arial"/>
                <a:cs typeface="Arial"/>
              </a:rPr>
              <a:t> </a:t>
            </a:r>
            <a:r>
              <a:rPr lang="en-US" sz="2200" dirty="0" err="1">
                <a:solidFill>
                  <a:srgbClr val="000066"/>
                </a:solidFill>
                <a:latin typeface="Arial"/>
                <a:cs typeface="Arial"/>
              </a:rPr>
              <a:t>số</a:t>
            </a:r>
            <a:r>
              <a:rPr lang="en-US" sz="2200" dirty="0">
                <a:solidFill>
                  <a:srgbClr val="000066"/>
                </a:solidFill>
                <a:latin typeface="Arial"/>
                <a:cs typeface="Arial"/>
              </a:rPr>
              <a:t> </a:t>
            </a:r>
            <a:r>
              <a:rPr lang="en-US" sz="2200" dirty="0" err="1">
                <a:solidFill>
                  <a:srgbClr val="000066"/>
                </a:solidFill>
                <a:latin typeface="Arial"/>
                <a:cs typeface="Arial"/>
              </a:rPr>
              <a:t>khác</a:t>
            </a:r>
            <a:r>
              <a:rPr lang="en-US" sz="2200" dirty="0">
                <a:solidFill>
                  <a:srgbClr val="000066"/>
                </a:solidFill>
                <a:latin typeface="Arial"/>
                <a:cs typeface="Arial"/>
              </a:rPr>
              <a:t> </a:t>
            </a:r>
            <a:r>
              <a:rPr lang="en-US" sz="2200" dirty="0" err="1">
                <a:solidFill>
                  <a:srgbClr val="000066"/>
                </a:solidFill>
                <a:latin typeface="Arial"/>
                <a:cs typeface="Arial"/>
              </a:rPr>
              <a:t>nhau</a:t>
            </a:r>
            <a:r>
              <a:rPr lang="en-US" sz="2200" dirty="0">
                <a:solidFill>
                  <a:srgbClr val="000066"/>
                </a:solidFill>
                <a:latin typeface="Arial"/>
                <a:cs typeface="Arial"/>
              </a:rPr>
              <a:t>. </a:t>
            </a:r>
            <a:r>
              <a:rPr lang="en-US" sz="2200" dirty="0" err="1">
                <a:solidFill>
                  <a:srgbClr val="000066"/>
                </a:solidFill>
                <a:latin typeface="Arial"/>
                <a:cs typeface="Arial"/>
              </a:rPr>
              <a:t>Kỹ</a:t>
            </a:r>
            <a:r>
              <a:rPr lang="en-US" sz="2200" dirty="0">
                <a:solidFill>
                  <a:srgbClr val="000066"/>
                </a:solidFill>
                <a:latin typeface="Arial"/>
                <a:cs typeface="Arial"/>
              </a:rPr>
              <a:t> </a:t>
            </a:r>
            <a:r>
              <a:rPr lang="en-US" sz="2200" dirty="0" err="1">
                <a:solidFill>
                  <a:srgbClr val="000066"/>
                </a:solidFill>
                <a:latin typeface="Arial"/>
                <a:cs typeface="Arial"/>
              </a:rPr>
              <a:t>thuật</a:t>
            </a:r>
            <a:r>
              <a:rPr lang="en-US" sz="2200" dirty="0">
                <a:solidFill>
                  <a:srgbClr val="000066"/>
                </a:solidFill>
                <a:latin typeface="Arial"/>
                <a:cs typeface="Arial"/>
              </a:rPr>
              <a:t> </a:t>
            </a:r>
            <a:r>
              <a:rPr lang="en-US" sz="2200" dirty="0" err="1">
                <a:solidFill>
                  <a:srgbClr val="000066"/>
                </a:solidFill>
                <a:latin typeface="Arial"/>
                <a:cs typeface="Arial"/>
              </a:rPr>
              <a:t>điều</a:t>
            </a:r>
            <a:r>
              <a:rPr lang="en-US" sz="2200" dirty="0">
                <a:solidFill>
                  <a:srgbClr val="000066"/>
                </a:solidFill>
                <a:latin typeface="Arial"/>
                <a:cs typeface="Arial"/>
              </a:rPr>
              <a:t> </a:t>
            </a:r>
            <a:r>
              <a:rPr lang="en-US" sz="2200" dirty="0" err="1">
                <a:solidFill>
                  <a:srgbClr val="000066"/>
                </a:solidFill>
                <a:latin typeface="Arial"/>
                <a:cs typeface="Arial"/>
              </a:rPr>
              <a:t>chế</a:t>
            </a:r>
            <a:r>
              <a:rPr lang="en-US" sz="2200" dirty="0">
                <a:solidFill>
                  <a:srgbClr val="000066"/>
                </a:solidFill>
                <a:latin typeface="Arial"/>
                <a:cs typeface="Arial"/>
              </a:rPr>
              <a:t> </a:t>
            </a:r>
            <a:r>
              <a:rPr lang="en-US" sz="2200" dirty="0" err="1">
                <a:solidFill>
                  <a:srgbClr val="000066"/>
                </a:solidFill>
                <a:latin typeface="Arial"/>
                <a:cs typeface="Arial"/>
              </a:rPr>
              <a:t>sử</a:t>
            </a:r>
            <a:r>
              <a:rPr lang="en-US" sz="2200" dirty="0">
                <a:solidFill>
                  <a:srgbClr val="000066"/>
                </a:solidFill>
                <a:latin typeface="Arial"/>
                <a:cs typeface="Arial"/>
              </a:rPr>
              <a:t> dung </a:t>
            </a:r>
            <a:r>
              <a:rPr lang="en-US" sz="2200" dirty="0" err="1">
                <a:solidFill>
                  <a:srgbClr val="000066"/>
                </a:solidFill>
                <a:latin typeface="Arial"/>
                <a:cs typeface="Arial"/>
              </a:rPr>
              <a:t>phổ</a:t>
            </a:r>
            <a:r>
              <a:rPr lang="en-US" sz="2200" dirty="0">
                <a:solidFill>
                  <a:srgbClr val="000066"/>
                </a:solidFill>
                <a:latin typeface="Arial"/>
                <a:cs typeface="Arial"/>
              </a:rPr>
              <a:t> </a:t>
            </a:r>
            <a:r>
              <a:rPr lang="en-US" sz="2200" dirty="0" err="1">
                <a:solidFill>
                  <a:srgbClr val="000066"/>
                </a:solidFill>
                <a:latin typeface="Arial"/>
                <a:cs typeface="Arial"/>
              </a:rPr>
              <a:t>biến</a:t>
            </a:r>
            <a:r>
              <a:rPr lang="en-US" sz="2200" dirty="0">
                <a:solidFill>
                  <a:srgbClr val="000066"/>
                </a:solidFill>
                <a:latin typeface="Arial"/>
                <a:cs typeface="Arial"/>
              </a:rPr>
              <a:t> </a:t>
            </a:r>
            <a:r>
              <a:rPr lang="en-US" sz="2200" dirty="0" err="1">
                <a:solidFill>
                  <a:srgbClr val="000066"/>
                </a:solidFill>
                <a:latin typeface="Arial"/>
                <a:cs typeface="Arial"/>
              </a:rPr>
              <a:t>nhất</a:t>
            </a:r>
            <a:r>
              <a:rPr lang="en-US" sz="2200" dirty="0">
                <a:solidFill>
                  <a:srgbClr val="000066"/>
                </a:solidFill>
                <a:latin typeface="Arial"/>
                <a:cs typeface="Arial"/>
              </a:rPr>
              <a:t> </a:t>
            </a:r>
            <a:r>
              <a:rPr lang="en-US" sz="2200" dirty="0" err="1">
                <a:solidFill>
                  <a:srgbClr val="000066"/>
                </a:solidFill>
                <a:latin typeface="Arial"/>
                <a:cs typeface="Arial"/>
              </a:rPr>
              <a:t>là</a:t>
            </a:r>
            <a:r>
              <a:rPr lang="en-US" sz="2200" dirty="0">
                <a:solidFill>
                  <a:srgbClr val="000066"/>
                </a:solidFill>
                <a:latin typeface="Arial"/>
                <a:cs typeface="Arial"/>
              </a:rPr>
              <a:t> SSB</a:t>
            </a:r>
          </a:p>
          <a:p>
            <a:pPr>
              <a:lnSpc>
                <a:spcPct val="150000"/>
              </a:lnSpc>
            </a:pPr>
            <a:r>
              <a:rPr lang="en-US" sz="2200" dirty="0" err="1">
                <a:solidFill>
                  <a:srgbClr val="000066"/>
                </a:solidFill>
                <a:latin typeface="Arial"/>
                <a:cs typeface="Arial"/>
              </a:rPr>
              <a:t>Cộng</a:t>
            </a:r>
            <a:r>
              <a:rPr lang="en-US" sz="2200" dirty="0">
                <a:solidFill>
                  <a:srgbClr val="000066"/>
                </a:solidFill>
                <a:latin typeface="Arial"/>
                <a:cs typeface="Arial"/>
              </a:rPr>
              <a:t> </a:t>
            </a:r>
            <a:r>
              <a:rPr lang="en-US" sz="2200" dirty="0" err="1">
                <a:solidFill>
                  <a:srgbClr val="000066"/>
                </a:solidFill>
                <a:latin typeface="Arial"/>
                <a:cs typeface="Arial"/>
              </a:rPr>
              <a:t>các</a:t>
            </a:r>
            <a:r>
              <a:rPr lang="en-US" sz="2200" dirty="0">
                <a:solidFill>
                  <a:srgbClr val="000066"/>
                </a:solidFill>
                <a:latin typeface="Arial"/>
                <a:cs typeface="Arial"/>
              </a:rPr>
              <a:t> </a:t>
            </a:r>
            <a:r>
              <a:rPr lang="en-US" sz="2200" dirty="0" err="1">
                <a:solidFill>
                  <a:srgbClr val="000066"/>
                </a:solidFill>
                <a:latin typeface="Arial"/>
                <a:cs typeface="Arial"/>
              </a:rPr>
              <a:t>sóng</a:t>
            </a:r>
            <a:r>
              <a:rPr lang="en-US" sz="2200" dirty="0">
                <a:solidFill>
                  <a:srgbClr val="000066"/>
                </a:solidFill>
                <a:latin typeface="Arial"/>
                <a:cs typeface="Arial"/>
              </a:rPr>
              <a:t> </a:t>
            </a:r>
            <a:r>
              <a:rPr lang="en-US" sz="2200" dirty="0" err="1">
                <a:solidFill>
                  <a:srgbClr val="000066"/>
                </a:solidFill>
                <a:latin typeface="Arial"/>
                <a:cs typeface="Arial"/>
              </a:rPr>
              <a:t>mang</a:t>
            </a:r>
            <a:r>
              <a:rPr lang="en-US" sz="2200" dirty="0">
                <a:solidFill>
                  <a:srgbClr val="000066"/>
                </a:solidFill>
                <a:latin typeface="Arial"/>
                <a:cs typeface="Arial"/>
              </a:rPr>
              <a:t> </a:t>
            </a:r>
            <a:r>
              <a:rPr lang="en-US" sz="2200" dirty="0" err="1">
                <a:solidFill>
                  <a:srgbClr val="000066"/>
                </a:solidFill>
                <a:latin typeface="Arial"/>
                <a:cs typeface="Arial"/>
              </a:rPr>
              <a:t>điều</a:t>
            </a:r>
            <a:r>
              <a:rPr lang="en-US" sz="2200" dirty="0">
                <a:solidFill>
                  <a:srgbClr val="000066"/>
                </a:solidFill>
                <a:latin typeface="Arial"/>
                <a:cs typeface="Arial"/>
              </a:rPr>
              <a:t> </a:t>
            </a:r>
            <a:r>
              <a:rPr lang="en-US" sz="2200" dirty="0" err="1">
                <a:solidFill>
                  <a:srgbClr val="000066"/>
                </a:solidFill>
                <a:latin typeface="Arial"/>
                <a:cs typeface="Arial"/>
              </a:rPr>
              <a:t>chế</a:t>
            </a:r>
            <a:r>
              <a:rPr lang="en-US" sz="2200" dirty="0">
                <a:solidFill>
                  <a:srgbClr val="000066"/>
                </a:solidFill>
                <a:latin typeface="Arial"/>
                <a:cs typeface="Arial"/>
              </a:rPr>
              <a:t> </a:t>
            </a:r>
            <a:r>
              <a:rPr lang="en-US" sz="2200" dirty="0" err="1">
                <a:solidFill>
                  <a:srgbClr val="000066"/>
                </a:solidFill>
                <a:latin typeface="Arial"/>
                <a:cs typeface="Arial"/>
              </a:rPr>
              <a:t>lại</a:t>
            </a:r>
            <a:r>
              <a:rPr lang="en-US" sz="2200" dirty="0">
                <a:solidFill>
                  <a:srgbClr val="000066"/>
                </a:solidFill>
                <a:latin typeface="Arial"/>
                <a:cs typeface="Arial"/>
              </a:rPr>
              <a:t> </a:t>
            </a:r>
            <a:r>
              <a:rPr lang="en-US" sz="2200" dirty="0" err="1">
                <a:solidFill>
                  <a:srgbClr val="000066"/>
                </a:solidFill>
                <a:latin typeface="Arial"/>
                <a:cs typeface="Arial"/>
              </a:rPr>
              <a:t>với</a:t>
            </a:r>
            <a:r>
              <a:rPr lang="en-US" sz="2200" dirty="0">
                <a:solidFill>
                  <a:srgbClr val="000066"/>
                </a:solidFill>
                <a:latin typeface="Arial"/>
                <a:cs typeface="Arial"/>
              </a:rPr>
              <a:t> </a:t>
            </a:r>
            <a:r>
              <a:rPr lang="en-US" sz="2200" dirty="0" err="1">
                <a:solidFill>
                  <a:srgbClr val="000066"/>
                </a:solidFill>
                <a:latin typeface="Arial"/>
                <a:cs typeface="Arial"/>
              </a:rPr>
              <a:t>nhau</a:t>
            </a:r>
            <a:r>
              <a:rPr lang="en-US" sz="2200" dirty="0">
                <a:solidFill>
                  <a:srgbClr val="000066"/>
                </a:solidFill>
                <a:latin typeface="Arial"/>
                <a:cs typeface="Arial"/>
              </a:rPr>
              <a:t> </a:t>
            </a:r>
            <a:r>
              <a:rPr lang="en-US" sz="2200" dirty="0" err="1">
                <a:solidFill>
                  <a:srgbClr val="000066"/>
                </a:solidFill>
                <a:latin typeface="Arial"/>
                <a:cs typeface="Arial"/>
              </a:rPr>
              <a:t>tạo</a:t>
            </a:r>
            <a:r>
              <a:rPr lang="en-US" sz="2200" dirty="0">
                <a:solidFill>
                  <a:srgbClr val="000066"/>
                </a:solidFill>
                <a:latin typeface="Arial"/>
                <a:cs typeface="Arial"/>
              </a:rPr>
              <a:t> </a:t>
            </a:r>
            <a:r>
              <a:rPr lang="en-US" sz="2200" dirty="0" err="1">
                <a:solidFill>
                  <a:srgbClr val="000066"/>
                </a:solidFill>
                <a:latin typeface="Arial"/>
                <a:cs typeface="Arial"/>
              </a:rPr>
              <a:t>thành</a:t>
            </a:r>
            <a:r>
              <a:rPr lang="en-US" sz="2200" dirty="0">
                <a:solidFill>
                  <a:srgbClr val="000066"/>
                </a:solidFill>
                <a:latin typeface="Arial"/>
                <a:cs typeface="Arial"/>
              </a:rPr>
              <a:t> </a:t>
            </a:r>
            <a:r>
              <a:rPr lang="en-US" sz="2200" dirty="0" err="1">
                <a:solidFill>
                  <a:srgbClr val="000066"/>
                </a:solidFill>
                <a:latin typeface="Arial"/>
                <a:cs typeface="Arial"/>
              </a:rPr>
              <a:t>tín</a:t>
            </a:r>
            <a:r>
              <a:rPr lang="en-US" sz="2200" dirty="0">
                <a:solidFill>
                  <a:srgbClr val="000066"/>
                </a:solidFill>
                <a:latin typeface="Arial"/>
                <a:cs typeface="Arial"/>
              </a:rPr>
              <a:t> </a:t>
            </a:r>
            <a:r>
              <a:rPr lang="en-US" sz="2200" dirty="0" err="1">
                <a:solidFill>
                  <a:srgbClr val="000066"/>
                </a:solidFill>
                <a:latin typeface="Arial"/>
                <a:cs typeface="Arial"/>
              </a:rPr>
              <a:t>hiệu</a:t>
            </a:r>
            <a:r>
              <a:rPr lang="en-US" sz="2200" dirty="0">
                <a:solidFill>
                  <a:srgbClr val="000066"/>
                </a:solidFill>
                <a:latin typeface="Arial"/>
                <a:cs typeface="Arial"/>
              </a:rPr>
              <a:t> </a:t>
            </a:r>
            <a:r>
              <a:rPr lang="en-US" sz="2200" dirty="0" err="1">
                <a:solidFill>
                  <a:srgbClr val="000066"/>
                </a:solidFill>
                <a:latin typeface="Arial"/>
                <a:cs typeface="Arial"/>
              </a:rPr>
              <a:t>tổng</a:t>
            </a:r>
            <a:r>
              <a:rPr lang="en-US" sz="2200" dirty="0">
                <a:solidFill>
                  <a:srgbClr val="000066"/>
                </a:solidFill>
                <a:latin typeface="Arial"/>
                <a:cs typeface="Arial"/>
              </a:rPr>
              <a:t> </a:t>
            </a:r>
            <a:r>
              <a:rPr lang="en-US" sz="2200" dirty="0" err="1">
                <a:solidFill>
                  <a:srgbClr val="000066"/>
                </a:solidFill>
                <a:latin typeface="Arial"/>
                <a:cs typeface="Arial"/>
              </a:rPr>
              <a:t>hợp</a:t>
            </a:r>
            <a:r>
              <a:rPr lang="en-US" sz="2200" dirty="0">
                <a:solidFill>
                  <a:srgbClr val="000066"/>
                </a:solidFill>
                <a:latin typeface="Arial"/>
                <a:cs typeface="Arial"/>
              </a:rPr>
              <a:t> </a:t>
            </a:r>
            <a:r>
              <a:rPr lang="en-US" sz="2200" dirty="0" err="1">
                <a:solidFill>
                  <a:srgbClr val="000066"/>
                </a:solidFill>
                <a:latin typeface="Arial"/>
                <a:cs typeface="Arial"/>
              </a:rPr>
              <a:t>băng</a:t>
            </a:r>
            <a:r>
              <a:rPr lang="en-US" sz="2200" dirty="0">
                <a:solidFill>
                  <a:srgbClr val="000066"/>
                </a:solidFill>
                <a:latin typeface="Arial"/>
                <a:cs typeface="Arial"/>
              </a:rPr>
              <a:t> </a:t>
            </a:r>
            <a:r>
              <a:rPr lang="en-US" sz="2200" dirty="0" err="1">
                <a:solidFill>
                  <a:srgbClr val="000066"/>
                </a:solidFill>
                <a:latin typeface="Arial"/>
                <a:cs typeface="Arial"/>
              </a:rPr>
              <a:t>cơ</a:t>
            </a:r>
            <a:r>
              <a:rPr lang="en-US" sz="2200" dirty="0">
                <a:solidFill>
                  <a:srgbClr val="000066"/>
                </a:solidFill>
                <a:latin typeface="Arial"/>
                <a:cs typeface="Arial"/>
              </a:rPr>
              <a:t> </a:t>
            </a:r>
            <a:r>
              <a:rPr lang="en-US" sz="2200" dirty="0" err="1">
                <a:solidFill>
                  <a:srgbClr val="000066"/>
                </a:solidFill>
                <a:latin typeface="Arial"/>
                <a:cs typeface="Arial"/>
              </a:rPr>
              <a:t>bản</a:t>
            </a:r>
            <a:endParaRPr lang="vi-VN" sz="2200" dirty="0">
              <a:solidFill>
                <a:srgbClr val="000066"/>
              </a:solidFill>
              <a:latin typeface="Arial"/>
              <a:cs typeface="Arial"/>
            </a:endParaRPr>
          </a:p>
          <a:p>
            <a:pPr>
              <a:lnSpc>
                <a:spcPct val="150000"/>
              </a:lnSpc>
            </a:pPr>
            <a:r>
              <a:rPr lang="en-US" sz="2200" dirty="0" err="1">
                <a:solidFill>
                  <a:srgbClr val="000066"/>
                </a:solidFill>
                <a:latin typeface="Arial"/>
                <a:cs typeface="Arial"/>
              </a:rPr>
              <a:t>Điều</a:t>
            </a:r>
            <a:r>
              <a:rPr lang="en-US" sz="2200" dirty="0">
                <a:solidFill>
                  <a:srgbClr val="000066"/>
                </a:solidFill>
                <a:latin typeface="Arial"/>
                <a:cs typeface="Arial"/>
              </a:rPr>
              <a:t> </a:t>
            </a:r>
            <a:r>
              <a:rPr lang="en-US" sz="2200" dirty="0" err="1">
                <a:solidFill>
                  <a:srgbClr val="000066"/>
                </a:solidFill>
                <a:latin typeface="Arial"/>
                <a:cs typeface="Arial"/>
              </a:rPr>
              <a:t>chế</a:t>
            </a:r>
            <a:r>
              <a:rPr lang="en-US" sz="2200" dirty="0">
                <a:solidFill>
                  <a:srgbClr val="000066"/>
                </a:solidFill>
                <a:latin typeface="Arial"/>
                <a:cs typeface="Arial"/>
              </a:rPr>
              <a:t> </a:t>
            </a:r>
            <a:r>
              <a:rPr lang="en-US" sz="2200" dirty="0" err="1">
                <a:solidFill>
                  <a:srgbClr val="000066"/>
                </a:solidFill>
                <a:latin typeface="Arial"/>
                <a:cs typeface="Arial"/>
              </a:rPr>
              <a:t>tín</a:t>
            </a:r>
            <a:r>
              <a:rPr lang="en-US" sz="2200" dirty="0">
                <a:solidFill>
                  <a:srgbClr val="000066"/>
                </a:solidFill>
                <a:latin typeface="Arial"/>
                <a:cs typeface="Arial"/>
              </a:rPr>
              <a:t> </a:t>
            </a:r>
            <a:r>
              <a:rPr lang="en-US" sz="2200" dirty="0" err="1">
                <a:solidFill>
                  <a:srgbClr val="000066"/>
                </a:solidFill>
                <a:latin typeface="Arial"/>
                <a:cs typeface="Arial"/>
              </a:rPr>
              <a:t>hiệu</a:t>
            </a:r>
            <a:r>
              <a:rPr lang="en-US" sz="2200" dirty="0">
                <a:solidFill>
                  <a:srgbClr val="000066"/>
                </a:solidFill>
                <a:latin typeface="Arial"/>
                <a:cs typeface="Arial"/>
              </a:rPr>
              <a:t> </a:t>
            </a:r>
            <a:r>
              <a:rPr lang="en-US" sz="2200" dirty="0" err="1">
                <a:solidFill>
                  <a:srgbClr val="000066"/>
                </a:solidFill>
                <a:latin typeface="Arial"/>
                <a:cs typeface="Arial"/>
              </a:rPr>
              <a:t>tổng</a:t>
            </a:r>
            <a:r>
              <a:rPr lang="en-US" sz="2200" dirty="0">
                <a:solidFill>
                  <a:srgbClr val="000066"/>
                </a:solidFill>
                <a:latin typeface="Arial"/>
                <a:cs typeface="Arial"/>
              </a:rPr>
              <a:t> </a:t>
            </a:r>
            <a:r>
              <a:rPr lang="en-US" sz="2200" dirty="0" err="1">
                <a:solidFill>
                  <a:srgbClr val="000066"/>
                </a:solidFill>
                <a:latin typeface="Arial"/>
                <a:cs typeface="Arial"/>
              </a:rPr>
              <a:t>hợp</a:t>
            </a:r>
            <a:r>
              <a:rPr lang="en-US" sz="2200" dirty="0">
                <a:solidFill>
                  <a:srgbClr val="000066"/>
                </a:solidFill>
                <a:latin typeface="Arial"/>
                <a:cs typeface="Arial"/>
              </a:rPr>
              <a:t> </a:t>
            </a:r>
            <a:r>
              <a:rPr lang="en-US" sz="2200" dirty="0" err="1">
                <a:solidFill>
                  <a:srgbClr val="000066"/>
                </a:solidFill>
                <a:latin typeface="Arial"/>
                <a:cs typeface="Arial"/>
              </a:rPr>
              <a:t>với</a:t>
            </a:r>
            <a:r>
              <a:rPr lang="en-US" sz="2200" dirty="0">
                <a:solidFill>
                  <a:srgbClr val="000066"/>
                </a:solidFill>
                <a:latin typeface="Arial"/>
                <a:cs typeface="Arial"/>
              </a:rPr>
              <a:t> </a:t>
            </a:r>
            <a:r>
              <a:rPr lang="en-US" sz="2200" dirty="0" err="1">
                <a:solidFill>
                  <a:srgbClr val="000066"/>
                </a:solidFill>
                <a:latin typeface="Arial"/>
                <a:cs typeface="Arial"/>
              </a:rPr>
              <a:t>một</a:t>
            </a:r>
            <a:r>
              <a:rPr lang="en-US" sz="2200" dirty="0">
                <a:solidFill>
                  <a:srgbClr val="000066"/>
                </a:solidFill>
                <a:latin typeface="Arial"/>
                <a:cs typeface="Arial"/>
              </a:rPr>
              <a:t> </a:t>
            </a:r>
            <a:r>
              <a:rPr lang="en-US" sz="2200" dirty="0" err="1">
                <a:solidFill>
                  <a:srgbClr val="000066"/>
                </a:solidFill>
                <a:latin typeface="Arial"/>
                <a:cs typeface="Arial"/>
              </a:rPr>
              <a:t>sóng</a:t>
            </a:r>
            <a:r>
              <a:rPr lang="en-US" sz="2200" dirty="0">
                <a:solidFill>
                  <a:srgbClr val="000066"/>
                </a:solidFill>
                <a:latin typeface="Arial"/>
                <a:cs typeface="Arial"/>
              </a:rPr>
              <a:t> </a:t>
            </a:r>
            <a:r>
              <a:rPr lang="en-US" sz="2200" dirty="0" err="1">
                <a:solidFill>
                  <a:srgbClr val="000066"/>
                </a:solidFill>
                <a:latin typeface="Arial"/>
                <a:cs typeface="Arial"/>
              </a:rPr>
              <a:t>mang</a:t>
            </a:r>
            <a:r>
              <a:rPr lang="en-US" sz="2200" dirty="0">
                <a:solidFill>
                  <a:srgbClr val="000066"/>
                </a:solidFill>
                <a:latin typeface="Arial"/>
                <a:cs typeface="Arial"/>
              </a:rPr>
              <a:t> </a:t>
            </a:r>
            <a:r>
              <a:rPr lang="en-US" sz="2200" dirty="0" err="1">
                <a:solidFill>
                  <a:srgbClr val="000066"/>
                </a:solidFill>
                <a:latin typeface="Arial"/>
                <a:cs typeface="Arial"/>
              </a:rPr>
              <a:t>chính</a:t>
            </a:r>
            <a:r>
              <a:rPr lang="en-US" sz="2200" dirty="0">
                <a:solidFill>
                  <a:srgbClr val="000066"/>
                </a:solidFill>
                <a:latin typeface="Arial"/>
                <a:cs typeface="Arial"/>
              </a:rPr>
              <a:t>, </a:t>
            </a:r>
            <a:r>
              <a:rPr lang="en-US" sz="2200" dirty="0" err="1">
                <a:solidFill>
                  <a:srgbClr val="000066"/>
                </a:solidFill>
                <a:latin typeface="Arial"/>
                <a:cs typeface="Arial"/>
              </a:rPr>
              <a:t>tạo</a:t>
            </a:r>
            <a:r>
              <a:rPr lang="en-US" sz="2200" dirty="0">
                <a:solidFill>
                  <a:srgbClr val="000066"/>
                </a:solidFill>
                <a:latin typeface="Arial"/>
                <a:cs typeface="Arial"/>
              </a:rPr>
              <a:t> </a:t>
            </a:r>
            <a:r>
              <a:rPr lang="en-US" sz="2200" dirty="0" err="1">
                <a:solidFill>
                  <a:srgbClr val="000066"/>
                </a:solidFill>
                <a:latin typeface="Arial"/>
                <a:cs typeface="Arial"/>
              </a:rPr>
              <a:t>thành</a:t>
            </a:r>
            <a:r>
              <a:rPr lang="en-US" sz="2200" dirty="0">
                <a:solidFill>
                  <a:srgbClr val="000066"/>
                </a:solidFill>
                <a:latin typeface="Arial"/>
                <a:cs typeface="Arial"/>
              </a:rPr>
              <a:t> </a:t>
            </a:r>
            <a:r>
              <a:rPr lang="en-US" sz="2200" dirty="0" err="1">
                <a:solidFill>
                  <a:srgbClr val="000066"/>
                </a:solidFill>
                <a:latin typeface="Arial"/>
                <a:cs typeface="Arial"/>
              </a:rPr>
              <a:t>tín</a:t>
            </a:r>
            <a:r>
              <a:rPr lang="en-US" sz="2200" dirty="0">
                <a:solidFill>
                  <a:srgbClr val="000066"/>
                </a:solidFill>
                <a:latin typeface="Arial"/>
                <a:cs typeface="Arial"/>
              </a:rPr>
              <a:t> </a:t>
            </a:r>
            <a:r>
              <a:rPr lang="en-US" sz="2200" dirty="0" err="1">
                <a:solidFill>
                  <a:srgbClr val="000066"/>
                </a:solidFill>
                <a:latin typeface="Arial"/>
                <a:cs typeface="Arial"/>
              </a:rPr>
              <a:t>hiệu</a:t>
            </a:r>
            <a:r>
              <a:rPr lang="en-US" sz="2200" dirty="0">
                <a:solidFill>
                  <a:srgbClr val="000066"/>
                </a:solidFill>
                <a:latin typeface="Arial"/>
                <a:cs typeface="Arial"/>
              </a:rPr>
              <a:t> FDM</a:t>
            </a:r>
          </a:p>
        </p:txBody>
      </p:sp>
    </p:spTree>
    <p:extLst>
      <p:ext uri="{BB962C8B-B14F-4D97-AF65-F5344CB8AC3E}">
        <p14:creationId xmlns:p14="http://schemas.microsoft.com/office/powerpoint/2010/main" val="169186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 calcmode="lin" valueType="num">
                                      <p:cBhvr additive="base">
                                        <p:cTn id="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anim calcmode="lin" valueType="num">
                                      <p:cBhvr additive="base">
                                        <p:cTn id="13" dur="500" fill="hold"/>
                                        <p:tgtEl>
                                          <p:spTgt spid="2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xEl>
                                              <p:pRg st="2" end="2"/>
                                            </p:txEl>
                                          </p:spTgt>
                                        </p:tgtEl>
                                        <p:attrNameLst>
                                          <p:attrName>style.visibility</p:attrName>
                                        </p:attrNameLst>
                                      </p:cBhvr>
                                      <p:to>
                                        <p:strVal val="visible"/>
                                      </p:to>
                                    </p:set>
                                    <p:anim calcmode="lin" valueType="num">
                                      <p:cBhvr additive="base">
                                        <p:cTn id="19" dur="500" fill="hold"/>
                                        <p:tgtEl>
                                          <p:spTgt spid="2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rrowheads="1"/>
          </p:cNvSpPr>
          <p:nvPr>
            <p:ph type="title"/>
          </p:nvPr>
        </p:nvSpPr>
        <p:spPr>
          <a:xfrm>
            <a:off x="381000" y="76200"/>
            <a:ext cx="8385175" cy="1050925"/>
          </a:xfrm>
        </p:spPr>
        <p:txBody>
          <a:bodyPr>
            <a:normAutofit/>
          </a:bodyPr>
          <a:lstStyle/>
          <a:p>
            <a:pPr eaLnBrk="1" hangingPunct="1">
              <a:defRPr/>
            </a:pPr>
            <a:r>
              <a:rPr lang="vi-VN" sz="3200" b="1" dirty="0">
                <a:solidFill>
                  <a:srgbClr val="000000"/>
                </a:solidFill>
                <a:effectLst>
                  <a:outerShdw blurRad="38100" dist="38100" dir="2700000" algn="tl">
                    <a:srgbClr val="DDDDDD"/>
                  </a:outerShdw>
                </a:effectLst>
                <a:latin typeface="Arial" charset="0"/>
                <a:cs typeface="+mj-cs"/>
              </a:rPr>
              <a:t>Sơ đồ khối tách kênh FDM</a:t>
            </a:r>
          </a:p>
        </p:txBody>
      </p:sp>
      <p:grpSp>
        <p:nvGrpSpPr>
          <p:cNvPr id="38914" name="Group 89"/>
          <p:cNvGrpSpPr>
            <a:grpSpLocks/>
          </p:cNvGrpSpPr>
          <p:nvPr/>
        </p:nvGrpSpPr>
        <p:grpSpPr bwMode="auto">
          <a:xfrm>
            <a:off x="457200" y="1600200"/>
            <a:ext cx="8077200" cy="4572000"/>
            <a:chOff x="192" y="1104"/>
            <a:chExt cx="5088" cy="2880"/>
          </a:xfrm>
        </p:grpSpPr>
        <p:sp>
          <p:nvSpPr>
            <p:cNvPr id="38915" name="Text Box 49"/>
            <p:cNvSpPr txBox="1">
              <a:spLocks noChangeArrowheads="1"/>
            </p:cNvSpPr>
            <p:nvPr/>
          </p:nvSpPr>
          <p:spPr bwMode="auto">
            <a:xfrm>
              <a:off x="192" y="1572"/>
              <a:ext cx="1099" cy="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2200" b="1">
                  <a:latin typeface="Times New Roman" charset="0"/>
                  <a:ea typeface="MS Mincho" charset="0"/>
                  <a:cs typeface="MS Mincho" charset="0"/>
                </a:rPr>
                <a:t>Tín hiệu FDM</a:t>
              </a:r>
              <a:endParaRPr lang="vi-VN" sz="2200" b="1">
                <a:ea typeface="MS Mincho" charset="0"/>
                <a:cs typeface="MS Mincho" charset="0"/>
              </a:endParaRPr>
            </a:p>
          </p:txBody>
        </p:sp>
        <p:sp>
          <p:nvSpPr>
            <p:cNvPr id="38916" name="Text Box 50"/>
            <p:cNvSpPr txBox="1">
              <a:spLocks noChangeArrowheads="1"/>
            </p:cNvSpPr>
            <p:nvPr/>
          </p:nvSpPr>
          <p:spPr bwMode="auto">
            <a:xfrm>
              <a:off x="1067" y="2912"/>
              <a:ext cx="1525" cy="5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2200" b="1">
                  <a:latin typeface="Times New Roman" charset="0"/>
                  <a:ea typeface="MS Mincho" charset="0"/>
                  <a:cs typeface="MS Mincho" charset="0"/>
                </a:rPr>
                <a:t>Tín hiệu tổng hợp băng cơ sở</a:t>
              </a:r>
              <a:endParaRPr lang="vi-VN" sz="2200" b="1">
                <a:latin typeface="Times New Roman" charset="0"/>
                <a:ea typeface="MS Mincho" charset="0"/>
                <a:cs typeface="MS Mincho" charset="0"/>
              </a:endParaRPr>
            </a:p>
          </p:txBody>
        </p:sp>
        <p:sp>
          <p:nvSpPr>
            <p:cNvPr id="38917" name="Text Box 51"/>
            <p:cNvSpPr txBox="1">
              <a:spLocks noChangeArrowheads="1"/>
            </p:cNvSpPr>
            <p:nvPr/>
          </p:nvSpPr>
          <p:spPr bwMode="auto">
            <a:xfrm>
              <a:off x="4896" y="3120"/>
              <a:ext cx="366" cy="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b="1">
                  <a:latin typeface="Times New Roman" charset="0"/>
                  <a:ea typeface="MS Mincho" charset="0"/>
                  <a:cs typeface="MS Mincho" charset="0"/>
                </a:rPr>
                <a:t>x</a:t>
              </a:r>
              <a:r>
                <a:rPr lang="vi-VN" altLang="ja-JP" sz="1800" b="1" baseline="-25000">
                  <a:latin typeface="Times New Roman" charset="0"/>
                  <a:ea typeface="MS Mincho" charset="0"/>
                  <a:cs typeface="MS Mincho" charset="0"/>
                </a:rPr>
                <a:t>N</a:t>
              </a:r>
              <a:r>
                <a:rPr lang="vi-VN" altLang="ja-JP" sz="1800" b="1">
                  <a:latin typeface="Times New Roman" charset="0"/>
                  <a:ea typeface="MS Mincho" charset="0"/>
                  <a:cs typeface="MS Mincho" charset="0"/>
                </a:rPr>
                <a:t>(t)</a:t>
              </a:r>
              <a:endParaRPr lang="vi-VN" sz="1800">
                <a:ea typeface="MS Mincho" charset="0"/>
                <a:cs typeface="MS Mincho" charset="0"/>
              </a:endParaRPr>
            </a:p>
          </p:txBody>
        </p:sp>
        <p:sp>
          <p:nvSpPr>
            <p:cNvPr id="38918" name="Text Box 52"/>
            <p:cNvSpPr txBox="1">
              <a:spLocks noChangeArrowheads="1"/>
            </p:cNvSpPr>
            <p:nvPr/>
          </p:nvSpPr>
          <p:spPr bwMode="auto">
            <a:xfrm>
              <a:off x="4914" y="2039"/>
              <a:ext cx="366" cy="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b="1">
                  <a:latin typeface="Times New Roman" charset="0"/>
                  <a:ea typeface="MS Mincho" charset="0"/>
                  <a:cs typeface="MS Mincho" charset="0"/>
                </a:rPr>
                <a:t>x</a:t>
              </a:r>
              <a:r>
                <a:rPr lang="vi-VN" altLang="ja-JP" sz="1800" b="1" baseline="-25000">
                  <a:latin typeface="Times New Roman" charset="0"/>
                  <a:ea typeface="MS Mincho" charset="0"/>
                  <a:cs typeface="MS Mincho" charset="0"/>
                </a:rPr>
                <a:t>2</a:t>
              </a:r>
              <a:r>
                <a:rPr lang="vi-VN" altLang="ja-JP" sz="1800" b="1">
                  <a:latin typeface="Times New Roman" charset="0"/>
                  <a:ea typeface="MS Mincho" charset="0"/>
                  <a:cs typeface="MS Mincho" charset="0"/>
                </a:rPr>
                <a:t>(t)</a:t>
              </a:r>
              <a:endParaRPr lang="vi-VN" sz="1800">
                <a:ea typeface="MS Mincho" charset="0"/>
                <a:cs typeface="MS Mincho" charset="0"/>
              </a:endParaRPr>
            </a:p>
          </p:txBody>
        </p:sp>
        <p:sp>
          <p:nvSpPr>
            <p:cNvPr id="38919" name="Text Box 53"/>
            <p:cNvSpPr txBox="1">
              <a:spLocks noChangeArrowheads="1"/>
            </p:cNvSpPr>
            <p:nvPr/>
          </p:nvSpPr>
          <p:spPr bwMode="auto">
            <a:xfrm>
              <a:off x="4914" y="1367"/>
              <a:ext cx="366" cy="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b="1">
                  <a:latin typeface="Times New Roman" charset="0"/>
                  <a:ea typeface="MS Mincho" charset="0"/>
                  <a:cs typeface="MS Mincho" charset="0"/>
                </a:rPr>
                <a:t>x</a:t>
              </a:r>
              <a:r>
                <a:rPr lang="vi-VN" altLang="ja-JP" sz="1800" b="1" baseline="-25000">
                  <a:latin typeface="Times New Roman" charset="0"/>
                  <a:ea typeface="MS Mincho" charset="0"/>
                  <a:cs typeface="MS Mincho" charset="0"/>
                </a:rPr>
                <a:t>1</a:t>
              </a:r>
              <a:r>
                <a:rPr lang="vi-VN" altLang="ja-JP" sz="1800" b="1">
                  <a:latin typeface="Times New Roman" charset="0"/>
                  <a:ea typeface="MS Mincho" charset="0"/>
                  <a:cs typeface="MS Mincho" charset="0"/>
                </a:rPr>
                <a:t>(t)</a:t>
              </a:r>
              <a:endParaRPr lang="vi-VN" sz="1800">
                <a:ea typeface="MS Mincho" charset="0"/>
                <a:cs typeface="MS Mincho" charset="0"/>
              </a:endParaRPr>
            </a:p>
          </p:txBody>
        </p:sp>
        <p:sp>
          <p:nvSpPr>
            <p:cNvPr id="38920" name="Text Box 54"/>
            <p:cNvSpPr txBox="1">
              <a:spLocks noChangeArrowheads="1"/>
            </p:cNvSpPr>
            <p:nvPr/>
          </p:nvSpPr>
          <p:spPr bwMode="auto">
            <a:xfrm>
              <a:off x="4026" y="1104"/>
              <a:ext cx="366" cy="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200">
                  <a:latin typeface="Times New Roman" charset="0"/>
                  <a:ea typeface="MS Mincho" charset="0"/>
                  <a:cs typeface="MS Mincho" charset="0"/>
                </a:rPr>
                <a:t> </a:t>
              </a:r>
              <a:r>
                <a:rPr lang="vi-VN" altLang="ja-JP" sz="1800" b="1">
                  <a:latin typeface="Times New Roman" charset="0"/>
                  <a:ea typeface="MS Mincho" charset="0"/>
                  <a:cs typeface="MS Mincho" charset="0"/>
                </a:rPr>
                <a:t>f</a:t>
              </a:r>
              <a:r>
                <a:rPr lang="vi-VN" altLang="ja-JP" sz="1800" b="1" baseline="-25000">
                  <a:latin typeface="Times New Roman" charset="0"/>
                  <a:ea typeface="MS Mincho" charset="0"/>
                  <a:cs typeface="MS Mincho" charset="0"/>
                </a:rPr>
                <a:t>SC1</a:t>
              </a:r>
              <a:endParaRPr lang="vi-VN" sz="1800">
                <a:ea typeface="MS Mincho" charset="0"/>
                <a:cs typeface="MS Mincho" charset="0"/>
              </a:endParaRPr>
            </a:p>
          </p:txBody>
        </p:sp>
        <p:sp>
          <p:nvSpPr>
            <p:cNvPr id="38921" name="Line 55"/>
            <p:cNvSpPr>
              <a:spLocks noChangeShapeType="1"/>
            </p:cNvSpPr>
            <p:nvPr/>
          </p:nvSpPr>
          <p:spPr bwMode="auto">
            <a:xfrm>
              <a:off x="4090" y="1555"/>
              <a:ext cx="732"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8922" name="Line 56"/>
            <p:cNvSpPr>
              <a:spLocks noChangeShapeType="1"/>
            </p:cNvSpPr>
            <p:nvPr/>
          </p:nvSpPr>
          <p:spPr bwMode="auto">
            <a:xfrm>
              <a:off x="4090" y="2191"/>
              <a:ext cx="732"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8923" name="Line 57"/>
            <p:cNvSpPr>
              <a:spLocks noChangeShapeType="1"/>
            </p:cNvSpPr>
            <p:nvPr/>
          </p:nvSpPr>
          <p:spPr bwMode="auto">
            <a:xfrm>
              <a:off x="4090" y="3273"/>
              <a:ext cx="732"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8924" name="Line 58"/>
            <p:cNvSpPr>
              <a:spLocks noChangeShapeType="1"/>
            </p:cNvSpPr>
            <p:nvPr/>
          </p:nvSpPr>
          <p:spPr bwMode="auto">
            <a:xfrm>
              <a:off x="3174" y="2461"/>
              <a:ext cx="0" cy="460"/>
            </a:xfrm>
            <a:prstGeom prst="line">
              <a:avLst/>
            </a:prstGeom>
            <a:noFill/>
            <a:ln w="19050">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25" name="Line 59"/>
            <p:cNvSpPr>
              <a:spLocks noChangeShapeType="1"/>
            </p:cNvSpPr>
            <p:nvPr/>
          </p:nvSpPr>
          <p:spPr bwMode="auto">
            <a:xfrm flipV="1">
              <a:off x="519" y="2461"/>
              <a:ext cx="458" cy="12"/>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8926" name="Text Box 60"/>
            <p:cNvSpPr txBox="1">
              <a:spLocks noChangeArrowheads="1"/>
            </p:cNvSpPr>
            <p:nvPr/>
          </p:nvSpPr>
          <p:spPr bwMode="auto">
            <a:xfrm>
              <a:off x="977" y="2257"/>
              <a:ext cx="1373" cy="407"/>
            </a:xfrm>
            <a:prstGeom prst="rect">
              <a:avLst/>
            </a:prstGeom>
            <a:gradFill rotWithShape="1">
              <a:gsLst>
                <a:gs pos="0">
                  <a:srgbClr val="FFFF00"/>
                </a:gs>
                <a:gs pos="50000">
                  <a:srgbClr val="FFFFFF"/>
                </a:gs>
                <a:gs pos="100000">
                  <a:srgbClr val="FFFF00"/>
                </a:gs>
              </a:gsLst>
              <a:lin ang="2700000" scaled="1"/>
            </a:gradFill>
            <a:ln w="2857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Giải điều chế chính</a:t>
              </a:r>
              <a:endParaRPr lang="vi-VN" sz="1800" b="1">
                <a:latin typeface="Times New Roman" charset="0"/>
                <a:ea typeface="MS Mincho" charset="0"/>
                <a:cs typeface="MS Mincho" charset="0"/>
              </a:endParaRPr>
            </a:p>
          </p:txBody>
        </p:sp>
        <p:sp>
          <p:nvSpPr>
            <p:cNvPr id="38927" name="AutoShape 61"/>
            <p:cNvSpPr>
              <a:spLocks noChangeArrowheads="1"/>
            </p:cNvSpPr>
            <p:nvPr/>
          </p:nvSpPr>
          <p:spPr bwMode="auto">
            <a:xfrm>
              <a:off x="3907" y="1461"/>
              <a:ext cx="183" cy="181"/>
            </a:xfrm>
            <a:prstGeom prst="flowChartSummingJunction">
              <a:avLst/>
            </a:prstGeom>
            <a:solidFill>
              <a:srgbClr val="FFFFFF"/>
            </a:solidFill>
            <a:ln w="28575">
              <a:solidFill>
                <a:srgbClr val="000000"/>
              </a:solidFill>
              <a:round/>
              <a:headEnd/>
              <a:tailEnd/>
            </a:ln>
          </p:spPr>
          <p:txBody>
            <a:bodyPr/>
            <a:lstStyle/>
            <a:p>
              <a:pPr eaLnBrk="1" hangingPunct="1"/>
              <a:endParaRPr lang="en-US"/>
            </a:p>
          </p:txBody>
        </p:sp>
        <p:sp>
          <p:nvSpPr>
            <p:cNvPr id="38928" name="Line 62"/>
            <p:cNvSpPr>
              <a:spLocks noChangeShapeType="1"/>
            </p:cNvSpPr>
            <p:nvPr/>
          </p:nvSpPr>
          <p:spPr bwMode="auto">
            <a:xfrm>
              <a:off x="3998" y="1194"/>
              <a:ext cx="0" cy="271"/>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8929" name="Text Box 63"/>
            <p:cNvSpPr txBox="1">
              <a:spLocks noChangeArrowheads="1"/>
            </p:cNvSpPr>
            <p:nvPr/>
          </p:nvSpPr>
          <p:spPr bwMode="auto">
            <a:xfrm>
              <a:off x="2900" y="1371"/>
              <a:ext cx="549" cy="361"/>
            </a:xfrm>
            <a:prstGeom prst="rect">
              <a:avLst/>
            </a:prstGeom>
            <a:gradFill rotWithShape="1">
              <a:gsLst>
                <a:gs pos="0">
                  <a:srgbClr val="FFFF00"/>
                </a:gs>
                <a:gs pos="50000">
                  <a:srgbClr val="FFFFFF"/>
                </a:gs>
                <a:gs pos="100000">
                  <a:srgbClr val="FFFF00"/>
                </a:gs>
              </a:gsLst>
              <a:lin ang="2700000" scaled="1"/>
            </a:gradFill>
            <a:ln w="2857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Lọc</a:t>
              </a:r>
              <a:endParaRPr lang="vi-VN" sz="1800">
                <a:ea typeface="MS Mincho" charset="0"/>
                <a:cs typeface="MS Mincho" charset="0"/>
              </a:endParaRPr>
            </a:p>
          </p:txBody>
        </p:sp>
        <p:sp>
          <p:nvSpPr>
            <p:cNvPr id="38930" name="Line 64"/>
            <p:cNvSpPr>
              <a:spLocks noChangeShapeType="1"/>
            </p:cNvSpPr>
            <p:nvPr/>
          </p:nvSpPr>
          <p:spPr bwMode="auto">
            <a:xfrm>
              <a:off x="3998" y="1830"/>
              <a:ext cx="0" cy="27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8931" name="AutoShape 65"/>
            <p:cNvSpPr>
              <a:spLocks noChangeArrowheads="1"/>
            </p:cNvSpPr>
            <p:nvPr/>
          </p:nvSpPr>
          <p:spPr bwMode="auto">
            <a:xfrm>
              <a:off x="3907" y="2100"/>
              <a:ext cx="183" cy="181"/>
            </a:xfrm>
            <a:prstGeom prst="flowChartSummingJunction">
              <a:avLst/>
            </a:prstGeom>
            <a:solidFill>
              <a:srgbClr val="FFFFFF"/>
            </a:solidFill>
            <a:ln w="28575">
              <a:solidFill>
                <a:srgbClr val="000000"/>
              </a:solidFill>
              <a:round/>
              <a:headEnd/>
              <a:tailEnd/>
            </a:ln>
          </p:spPr>
          <p:txBody>
            <a:bodyPr/>
            <a:lstStyle/>
            <a:p>
              <a:pPr eaLnBrk="1" hangingPunct="1"/>
              <a:endParaRPr lang="en-US"/>
            </a:p>
          </p:txBody>
        </p:sp>
        <p:sp>
          <p:nvSpPr>
            <p:cNvPr id="38932" name="AutoShape 66"/>
            <p:cNvSpPr>
              <a:spLocks noChangeArrowheads="1"/>
            </p:cNvSpPr>
            <p:nvPr/>
          </p:nvSpPr>
          <p:spPr bwMode="auto">
            <a:xfrm>
              <a:off x="3907" y="3183"/>
              <a:ext cx="183" cy="181"/>
            </a:xfrm>
            <a:prstGeom prst="flowChartSummingJunction">
              <a:avLst/>
            </a:prstGeom>
            <a:solidFill>
              <a:srgbClr val="FFFFFF"/>
            </a:solidFill>
            <a:ln w="28575">
              <a:solidFill>
                <a:srgbClr val="000000"/>
              </a:solidFill>
              <a:round/>
              <a:headEnd/>
              <a:tailEnd/>
            </a:ln>
          </p:spPr>
          <p:txBody>
            <a:bodyPr/>
            <a:lstStyle/>
            <a:p>
              <a:pPr eaLnBrk="1" hangingPunct="1"/>
              <a:endParaRPr lang="en-US"/>
            </a:p>
          </p:txBody>
        </p:sp>
        <p:sp>
          <p:nvSpPr>
            <p:cNvPr id="38933" name="Line 67"/>
            <p:cNvSpPr>
              <a:spLocks noChangeShapeType="1"/>
            </p:cNvSpPr>
            <p:nvPr/>
          </p:nvSpPr>
          <p:spPr bwMode="auto">
            <a:xfrm>
              <a:off x="3998" y="2912"/>
              <a:ext cx="0" cy="271"/>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8934" name="Text Box 68"/>
            <p:cNvSpPr txBox="1">
              <a:spLocks noChangeArrowheads="1"/>
            </p:cNvSpPr>
            <p:nvPr/>
          </p:nvSpPr>
          <p:spPr bwMode="auto">
            <a:xfrm>
              <a:off x="2900" y="2010"/>
              <a:ext cx="549" cy="361"/>
            </a:xfrm>
            <a:prstGeom prst="rect">
              <a:avLst/>
            </a:prstGeom>
            <a:gradFill rotWithShape="1">
              <a:gsLst>
                <a:gs pos="0">
                  <a:srgbClr val="FFFF00"/>
                </a:gs>
                <a:gs pos="50000">
                  <a:srgbClr val="FFFFFF"/>
                </a:gs>
                <a:gs pos="100000">
                  <a:srgbClr val="FFFF00"/>
                </a:gs>
              </a:gsLst>
              <a:lin ang="2700000" scaled="1"/>
            </a:gradFill>
            <a:ln w="2857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Lọc</a:t>
              </a:r>
              <a:endParaRPr lang="vi-VN" sz="1800" b="1">
                <a:latin typeface="Times New Roman" charset="0"/>
                <a:ea typeface="MS Mincho" charset="0"/>
                <a:cs typeface="MS Mincho" charset="0"/>
              </a:endParaRPr>
            </a:p>
          </p:txBody>
        </p:sp>
        <p:sp>
          <p:nvSpPr>
            <p:cNvPr id="38935" name="Text Box 69"/>
            <p:cNvSpPr txBox="1">
              <a:spLocks noChangeArrowheads="1"/>
            </p:cNvSpPr>
            <p:nvPr/>
          </p:nvSpPr>
          <p:spPr bwMode="auto">
            <a:xfrm>
              <a:off x="2900" y="3093"/>
              <a:ext cx="549" cy="361"/>
            </a:xfrm>
            <a:prstGeom prst="rect">
              <a:avLst/>
            </a:prstGeom>
            <a:gradFill rotWithShape="1">
              <a:gsLst>
                <a:gs pos="0">
                  <a:srgbClr val="FFFF00"/>
                </a:gs>
                <a:gs pos="50000">
                  <a:srgbClr val="FFFFFF"/>
                </a:gs>
                <a:gs pos="100000">
                  <a:srgbClr val="FFFF00"/>
                </a:gs>
              </a:gsLst>
              <a:lin ang="2700000" scaled="1"/>
            </a:gradFill>
            <a:ln w="2857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Lọc</a:t>
              </a:r>
              <a:endParaRPr lang="vi-VN" sz="1800" b="1">
                <a:latin typeface="Times New Roman" charset="0"/>
                <a:ea typeface="MS Mincho" charset="0"/>
                <a:cs typeface="MS Mincho" charset="0"/>
              </a:endParaRPr>
            </a:p>
          </p:txBody>
        </p:sp>
        <p:sp>
          <p:nvSpPr>
            <p:cNvPr id="38936" name="Line 70"/>
            <p:cNvSpPr>
              <a:spLocks noChangeShapeType="1"/>
            </p:cNvSpPr>
            <p:nvPr/>
          </p:nvSpPr>
          <p:spPr bwMode="auto">
            <a:xfrm>
              <a:off x="4456" y="2732"/>
              <a:ext cx="366"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8937" name="Text Box 71"/>
            <p:cNvSpPr txBox="1">
              <a:spLocks noChangeArrowheads="1"/>
            </p:cNvSpPr>
            <p:nvPr/>
          </p:nvSpPr>
          <p:spPr bwMode="auto">
            <a:xfrm>
              <a:off x="4002" y="1728"/>
              <a:ext cx="366" cy="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a:latin typeface="Times New Roman" charset="0"/>
                  <a:ea typeface="MS Mincho" charset="0"/>
                  <a:cs typeface="MS Mincho" charset="0"/>
                </a:rPr>
                <a:t> </a:t>
              </a:r>
              <a:r>
                <a:rPr lang="vi-VN" altLang="ja-JP" sz="1800" b="1">
                  <a:latin typeface="Times New Roman" charset="0"/>
                  <a:ea typeface="MS Mincho" charset="0"/>
                  <a:cs typeface="MS Mincho" charset="0"/>
                </a:rPr>
                <a:t>f</a:t>
              </a:r>
              <a:r>
                <a:rPr lang="vi-VN" altLang="ja-JP" sz="1800" b="1" baseline="-25000">
                  <a:latin typeface="Times New Roman" charset="0"/>
                  <a:ea typeface="MS Mincho" charset="0"/>
                  <a:cs typeface="MS Mincho" charset="0"/>
                </a:rPr>
                <a:t>SC2</a:t>
              </a:r>
              <a:endParaRPr lang="vi-VN" sz="1800">
                <a:ea typeface="MS Mincho" charset="0"/>
                <a:cs typeface="MS Mincho" charset="0"/>
              </a:endParaRPr>
            </a:p>
          </p:txBody>
        </p:sp>
        <p:sp>
          <p:nvSpPr>
            <p:cNvPr id="38938" name="Text Box 72"/>
            <p:cNvSpPr txBox="1">
              <a:spLocks noChangeArrowheads="1"/>
            </p:cNvSpPr>
            <p:nvPr/>
          </p:nvSpPr>
          <p:spPr bwMode="auto">
            <a:xfrm>
              <a:off x="4018" y="2784"/>
              <a:ext cx="366" cy="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200">
                  <a:latin typeface="Times New Roman" charset="0"/>
                  <a:ea typeface="MS Mincho" charset="0"/>
                  <a:cs typeface="MS Mincho" charset="0"/>
                </a:rPr>
                <a:t> </a:t>
              </a:r>
              <a:r>
                <a:rPr lang="vi-VN" altLang="ja-JP" sz="1800" b="1">
                  <a:latin typeface="Times New Roman" charset="0"/>
                  <a:ea typeface="MS Mincho" charset="0"/>
                  <a:cs typeface="MS Mincho" charset="0"/>
                </a:rPr>
                <a:t>f</a:t>
              </a:r>
              <a:r>
                <a:rPr lang="vi-VN" altLang="ja-JP" sz="1800" b="1" baseline="-25000">
                  <a:latin typeface="Times New Roman" charset="0"/>
                  <a:ea typeface="MS Mincho" charset="0"/>
                  <a:cs typeface="MS Mincho" charset="0"/>
                </a:rPr>
                <a:t>SCN</a:t>
              </a:r>
              <a:endParaRPr lang="vi-VN" sz="1800">
                <a:ea typeface="MS Mincho" charset="0"/>
                <a:cs typeface="MS Mincho" charset="0"/>
              </a:endParaRPr>
            </a:p>
          </p:txBody>
        </p:sp>
        <p:sp>
          <p:nvSpPr>
            <p:cNvPr id="38939" name="Line 73"/>
            <p:cNvSpPr>
              <a:spLocks noChangeShapeType="1"/>
            </p:cNvSpPr>
            <p:nvPr/>
          </p:nvSpPr>
          <p:spPr bwMode="auto">
            <a:xfrm>
              <a:off x="3640" y="1104"/>
              <a:ext cx="0" cy="2440"/>
            </a:xfrm>
            <a:prstGeom prst="line">
              <a:avLst/>
            </a:prstGeom>
            <a:noFill/>
            <a:ln w="19050">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40" name="Line 74"/>
            <p:cNvSpPr>
              <a:spLocks noChangeShapeType="1"/>
            </p:cNvSpPr>
            <p:nvPr/>
          </p:nvSpPr>
          <p:spPr bwMode="auto">
            <a:xfrm>
              <a:off x="4364" y="1104"/>
              <a:ext cx="0" cy="2440"/>
            </a:xfrm>
            <a:prstGeom prst="line">
              <a:avLst/>
            </a:prstGeom>
            <a:noFill/>
            <a:ln w="19050">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41" name="Line 75"/>
            <p:cNvSpPr>
              <a:spLocks noChangeShapeType="1"/>
            </p:cNvSpPr>
            <p:nvPr/>
          </p:nvSpPr>
          <p:spPr bwMode="auto">
            <a:xfrm>
              <a:off x="3632" y="3544"/>
              <a:ext cx="732" cy="0"/>
            </a:xfrm>
            <a:prstGeom prst="line">
              <a:avLst/>
            </a:prstGeom>
            <a:noFill/>
            <a:ln w="19050">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42" name="Line 76"/>
            <p:cNvSpPr>
              <a:spLocks noChangeShapeType="1"/>
            </p:cNvSpPr>
            <p:nvPr/>
          </p:nvSpPr>
          <p:spPr bwMode="auto">
            <a:xfrm>
              <a:off x="3632" y="1104"/>
              <a:ext cx="732" cy="0"/>
            </a:xfrm>
            <a:prstGeom prst="line">
              <a:avLst/>
            </a:prstGeom>
            <a:noFill/>
            <a:ln w="19050">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43" name="Line 77"/>
            <p:cNvSpPr>
              <a:spLocks noChangeShapeType="1"/>
            </p:cNvSpPr>
            <p:nvPr/>
          </p:nvSpPr>
          <p:spPr bwMode="auto">
            <a:xfrm flipH="1">
              <a:off x="2256" y="2448"/>
              <a:ext cx="274" cy="45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44" name="Line 78"/>
            <p:cNvSpPr>
              <a:spLocks noChangeShapeType="1"/>
            </p:cNvSpPr>
            <p:nvPr/>
          </p:nvSpPr>
          <p:spPr bwMode="auto">
            <a:xfrm>
              <a:off x="720" y="2112"/>
              <a:ext cx="0" cy="36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45" name="Line 79"/>
            <p:cNvSpPr>
              <a:spLocks noChangeShapeType="1"/>
            </p:cNvSpPr>
            <p:nvPr/>
          </p:nvSpPr>
          <p:spPr bwMode="auto">
            <a:xfrm>
              <a:off x="2350" y="2461"/>
              <a:ext cx="27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46" name="Line 80"/>
            <p:cNvSpPr>
              <a:spLocks noChangeShapeType="1"/>
            </p:cNvSpPr>
            <p:nvPr/>
          </p:nvSpPr>
          <p:spPr bwMode="auto">
            <a:xfrm>
              <a:off x="2625" y="1551"/>
              <a:ext cx="0" cy="1722"/>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47" name="Line 81"/>
            <p:cNvSpPr>
              <a:spLocks noChangeShapeType="1"/>
            </p:cNvSpPr>
            <p:nvPr/>
          </p:nvSpPr>
          <p:spPr bwMode="auto">
            <a:xfrm>
              <a:off x="2625" y="3273"/>
              <a:ext cx="275"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8948" name="Line 82"/>
            <p:cNvSpPr>
              <a:spLocks noChangeShapeType="1"/>
            </p:cNvSpPr>
            <p:nvPr/>
          </p:nvSpPr>
          <p:spPr bwMode="auto">
            <a:xfrm>
              <a:off x="2625" y="2191"/>
              <a:ext cx="275"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8949" name="Line 83"/>
            <p:cNvSpPr>
              <a:spLocks noChangeShapeType="1"/>
            </p:cNvSpPr>
            <p:nvPr/>
          </p:nvSpPr>
          <p:spPr bwMode="auto">
            <a:xfrm>
              <a:off x="2625" y="1551"/>
              <a:ext cx="275"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8950" name="Line 84"/>
            <p:cNvSpPr>
              <a:spLocks noChangeShapeType="1"/>
            </p:cNvSpPr>
            <p:nvPr/>
          </p:nvSpPr>
          <p:spPr bwMode="auto">
            <a:xfrm>
              <a:off x="3449" y="1551"/>
              <a:ext cx="458" cy="4"/>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8951" name="Line 85"/>
            <p:cNvSpPr>
              <a:spLocks noChangeShapeType="1"/>
            </p:cNvSpPr>
            <p:nvPr/>
          </p:nvSpPr>
          <p:spPr bwMode="auto">
            <a:xfrm>
              <a:off x="3449" y="2191"/>
              <a:ext cx="458"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8952" name="Line 86"/>
            <p:cNvSpPr>
              <a:spLocks noChangeShapeType="1"/>
            </p:cNvSpPr>
            <p:nvPr/>
          </p:nvSpPr>
          <p:spPr bwMode="auto">
            <a:xfrm>
              <a:off x="2625" y="2732"/>
              <a:ext cx="275"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8953" name="Line 87"/>
            <p:cNvSpPr>
              <a:spLocks noChangeShapeType="1"/>
            </p:cNvSpPr>
            <p:nvPr/>
          </p:nvSpPr>
          <p:spPr bwMode="auto">
            <a:xfrm>
              <a:off x="3449" y="3273"/>
              <a:ext cx="458"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8954" name="Text Box 88"/>
            <p:cNvSpPr txBox="1">
              <a:spLocks noChangeArrowheads="1"/>
            </p:cNvSpPr>
            <p:nvPr/>
          </p:nvSpPr>
          <p:spPr bwMode="auto">
            <a:xfrm>
              <a:off x="3357" y="3634"/>
              <a:ext cx="1557" cy="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2200" b="1">
                  <a:latin typeface="Times New Roman" charset="0"/>
                  <a:ea typeface="MS Mincho" charset="0"/>
                  <a:cs typeface="MS Mincho" charset="0"/>
                </a:rPr>
                <a:t> Giải điều chế sóng mang phụ</a:t>
              </a:r>
              <a:endParaRPr lang="vi-VN" sz="2200" b="1">
                <a:latin typeface="Times New Roman" charset="0"/>
                <a:ea typeface="MS Mincho" charset="0"/>
                <a:cs typeface="MS Mincho" charset="0"/>
              </a:endParaRPr>
            </a:p>
          </p:txBody>
        </p:sp>
      </p:grpSp>
    </p:spTree>
    <p:extLst>
      <p:ext uri="{BB962C8B-B14F-4D97-AF65-F5344CB8AC3E}">
        <p14:creationId xmlns:p14="http://schemas.microsoft.com/office/powerpoint/2010/main" val="2748380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rrowheads="1"/>
          </p:cNvSpPr>
          <p:nvPr>
            <p:ph type="title"/>
          </p:nvPr>
        </p:nvSpPr>
        <p:spPr>
          <a:xfrm>
            <a:off x="381000" y="152400"/>
            <a:ext cx="8385175" cy="822325"/>
          </a:xfrm>
        </p:spPr>
        <p:txBody>
          <a:bodyPr>
            <a:normAutofit/>
          </a:bodyPr>
          <a:lstStyle/>
          <a:p>
            <a:pPr eaLnBrk="1" hangingPunct="1">
              <a:defRPr/>
            </a:pPr>
            <a:r>
              <a:rPr lang="en-US" sz="3200" b="1" dirty="0" err="1">
                <a:solidFill>
                  <a:srgbClr val="000000"/>
                </a:solidFill>
                <a:effectLst>
                  <a:outerShdw blurRad="38100" dist="38100" dir="2700000" algn="tl">
                    <a:srgbClr val="DDDDDD"/>
                  </a:outerShdw>
                </a:effectLst>
                <a:latin typeface="Arial" charset="0"/>
                <a:cs typeface="+mj-cs"/>
              </a:rPr>
              <a:t>Nguyên</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lý</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hoạt</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động</a:t>
            </a:r>
            <a:r>
              <a:rPr lang="en-US" sz="3200" dirty="0">
                <a:solidFill>
                  <a:srgbClr val="000000"/>
                </a:solidFill>
                <a:effectLst>
                  <a:outerShdw blurRad="38100" dist="38100" dir="2700000" algn="tl">
                    <a:srgbClr val="DDDDDD"/>
                  </a:outerShdw>
                </a:effectLst>
                <a:latin typeface="Arial" charset="0"/>
                <a:cs typeface="+mj-cs"/>
              </a:rPr>
              <a:t> </a:t>
            </a:r>
            <a:r>
              <a:rPr lang="en-US" sz="3200" dirty="0" err="1">
                <a:solidFill>
                  <a:srgbClr val="000000"/>
                </a:solidFill>
                <a:effectLst>
                  <a:outerShdw blurRad="38100" dist="38100" dir="2700000" algn="tl">
                    <a:srgbClr val="DDDDDD"/>
                  </a:outerShdw>
                </a:effectLst>
                <a:latin typeface="Arial" charset="0"/>
                <a:cs typeface="+mj-cs"/>
              </a:rPr>
              <a:t>tách</a:t>
            </a:r>
            <a:r>
              <a:rPr lang="en-US" sz="3200" b="1" dirty="0">
                <a:solidFill>
                  <a:srgbClr val="000000"/>
                </a:solidFill>
                <a:effectLst>
                  <a:outerShdw blurRad="38100" dist="38100" dir="2700000" algn="tl">
                    <a:srgbClr val="DDDDDD"/>
                  </a:outerShdw>
                </a:effectLst>
                <a:latin typeface="Arial" charset="0"/>
                <a:cs typeface="+mj-cs"/>
              </a:rPr>
              <a:t> </a:t>
            </a:r>
            <a:r>
              <a:rPr lang="en-US" sz="3200" b="1" dirty="0" err="1">
                <a:solidFill>
                  <a:srgbClr val="000000"/>
                </a:solidFill>
                <a:effectLst>
                  <a:outerShdw blurRad="38100" dist="38100" dir="2700000" algn="tl">
                    <a:srgbClr val="DDDDDD"/>
                  </a:outerShdw>
                </a:effectLst>
                <a:latin typeface="Arial" charset="0"/>
                <a:cs typeface="+mj-cs"/>
              </a:rPr>
              <a:t>kênh</a:t>
            </a:r>
            <a:r>
              <a:rPr lang="en-US" sz="3200" b="1" dirty="0">
                <a:solidFill>
                  <a:srgbClr val="000000"/>
                </a:solidFill>
                <a:effectLst>
                  <a:outerShdw blurRad="38100" dist="38100" dir="2700000" algn="tl">
                    <a:srgbClr val="DDDDDD"/>
                  </a:outerShdw>
                </a:effectLst>
                <a:latin typeface="Arial" charset="0"/>
                <a:cs typeface="+mj-cs"/>
              </a:rPr>
              <a:t> FDM</a:t>
            </a:r>
          </a:p>
        </p:txBody>
      </p:sp>
      <p:sp>
        <p:nvSpPr>
          <p:cNvPr id="34818"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19" name="Rectangle 4"/>
          <p:cNvSpPr>
            <a:spLocks noChangeArrowheads="1"/>
          </p:cNvSpPr>
          <p:nvPr/>
        </p:nvSpPr>
        <p:spPr bwMode="auto">
          <a:xfrm>
            <a:off x="0" y="3167063"/>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20" name="Rectangle 5"/>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21" name="Rectangle 6"/>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22"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23" name="Rectangle 8"/>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24" name="Rectangle 9"/>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25"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26"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27" name="Rectangle 12"/>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28" name="Rectangle 1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29" name="Rectangle 14"/>
          <p:cNvSpPr>
            <a:spLocks noChangeArrowheads="1"/>
          </p:cNvSpPr>
          <p:nvPr/>
        </p:nvSpPr>
        <p:spPr bwMode="auto">
          <a:xfrm>
            <a:off x="0" y="31575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30" name="Rectangle 15"/>
          <p:cNvSpPr>
            <a:spLocks noChangeArrowheads="1"/>
          </p:cNvSpPr>
          <p:nvPr/>
        </p:nvSpPr>
        <p:spPr bwMode="auto">
          <a:xfrm>
            <a:off x="0" y="31575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31"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32" name="Rectangle 17"/>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33" name="Rectangle 18"/>
          <p:cNvSpPr>
            <a:spLocks noChangeArrowheads="1"/>
          </p:cNvSpPr>
          <p:nvPr/>
        </p:nvSpPr>
        <p:spPr bwMode="auto">
          <a:xfrm>
            <a:off x="0" y="3128963"/>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34"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35" name="Rectangle 20"/>
          <p:cNvSpPr>
            <a:spLocks noChangeArrowheads="1"/>
          </p:cNvSpPr>
          <p:nvPr/>
        </p:nvSpPr>
        <p:spPr bwMode="auto">
          <a:xfrm>
            <a:off x="0" y="31575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36" name="Rectangle 21"/>
          <p:cNvSpPr>
            <a:spLocks noChangeArrowheads="1"/>
          </p:cNvSpPr>
          <p:nvPr/>
        </p:nvSpPr>
        <p:spPr bwMode="auto">
          <a:xfrm>
            <a:off x="0" y="32718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37" name="Rectangle 22"/>
          <p:cNvSpPr>
            <a:spLocks noChangeArrowheads="1"/>
          </p:cNvSpPr>
          <p:nvPr/>
        </p:nvSpPr>
        <p:spPr bwMode="auto">
          <a:xfrm>
            <a:off x="0" y="325278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34838" name="Rectangle 23"/>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28" name="Rectangle 3"/>
          <p:cNvSpPr>
            <a:spLocks noGrp="1" noRot="1" noChangeArrowheads="1"/>
          </p:cNvSpPr>
          <p:nvPr>
            <p:ph type="body" idx="4294967295"/>
          </p:nvPr>
        </p:nvSpPr>
        <p:spPr>
          <a:xfrm>
            <a:off x="228600" y="1676400"/>
            <a:ext cx="8763000" cy="4038600"/>
          </a:xfrm>
        </p:spPr>
        <p:txBody>
          <a:bodyPr>
            <a:normAutofit/>
          </a:bodyPr>
          <a:lstStyle/>
          <a:p>
            <a:pPr>
              <a:lnSpc>
                <a:spcPct val="120000"/>
              </a:lnSpc>
            </a:pPr>
            <a:r>
              <a:rPr lang="en-US" altLang="en-US" sz="2200" dirty="0" err="1">
                <a:solidFill>
                  <a:srgbClr val="000066"/>
                </a:solidFill>
                <a:latin typeface="Arial"/>
                <a:cs typeface="Arial"/>
              </a:rPr>
              <a:t>Giải</a:t>
            </a:r>
            <a:r>
              <a:rPr lang="en-US" altLang="en-US" sz="2200" dirty="0">
                <a:solidFill>
                  <a:srgbClr val="000066"/>
                </a:solidFill>
                <a:latin typeface="Arial"/>
                <a:cs typeface="Arial"/>
              </a:rPr>
              <a:t> </a:t>
            </a:r>
            <a:r>
              <a:rPr lang="en-US" altLang="en-US" sz="2200" dirty="0" err="1">
                <a:solidFill>
                  <a:srgbClr val="000066"/>
                </a:solidFill>
                <a:latin typeface="Arial"/>
                <a:cs typeface="Arial"/>
              </a:rPr>
              <a:t>điều</a:t>
            </a:r>
            <a:r>
              <a:rPr lang="en-US" altLang="en-US" sz="2200" dirty="0">
                <a:solidFill>
                  <a:srgbClr val="000066"/>
                </a:solidFill>
                <a:latin typeface="Arial"/>
                <a:cs typeface="Arial"/>
              </a:rPr>
              <a:t> </a:t>
            </a:r>
            <a:r>
              <a:rPr lang="en-US" altLang="en-US" sz="2200" dirty="0" err="1">
                <a:solidFill>
                  <a:srgbClr val="000066"/>
                </a:solidFill>
                <a:latin typeface="Arial"/>
                <a:cs typeface="Arial"/>
              </a:rPr>
              <a:t>chế</a:t>
            </a:r>
            <a:r>
              <a:rPr lang="en-US" altLang="en-US" sz="2200" dirty="0">
                <a:solidFill>
                  <a:srgbClr val="000066"/>
                </a:solidFill>
                <a:latin typeface="Arial"/>
                <a:cs typeface="Arial"/>
              </a:rPr>
              <a:t> </a:t>
            </a:r>
            <a:r>
              <a:rPr lang="en-US" altLang="en-US" sz="2200" dirty="0" err="1">
                <a:solidFill>
                  <a:srgbClr val="000066"/>
                </a:solidFill>
                <a:latin typeface="Arial"/>
                <a:cs typeface="Arial"/>
              </a:rPr>
              <a:t>tín</a:t>
            </a:r>
            <a:r>
              <a:rPr lang="en-US" altLang="en-US" sz="2200" dirty="0">
                <a:solidFill>
                  <a:srgbClr val="000066"/>
                </a:solidFill>
                <a:latin typeface="Arial"/>
                <a:cs typeface="Arial"/>
              </a:rPr>
              <a:t> </a:t>
            </a:r>
            <a:r>
              <a:rPr lang="en-US" altLang="en-US" sz="2200" dirty="0" err="1">
                <a:solidFill>
                  <a:srgbClr val="000066"/>
                </a:solidFill>
                <a:latin typeface="Arial"/>
                <a:cs typeface="Arial"/>
              </a:rPr>
              <a:t>hiệu</a:t>
            </a:r>
            <a:r>
              <a:rPr lang="en-US" altLang="en-US" sz="2200" dirty="0">
                <a:solidFill>
                  <a:srgbClr val="000066"/>
                </a:solidFill>
                <a:latin typeface="Arial"/>
                <a:cs typeface="Arial"/>
              </a:rPr>
              <a:t> FDM </a:t>
            </a:r>
            <a:r>
              <a:rPr lang="en-US" altLang="en-US" sz="2200" dirty="0" err="1">
                <a:solidFill>
                  <a:srgbClr val="000066"/>
                </a:solidFill>
                <a:latin typeface="Arial"/>
                <a:cs typeface="Arial"/>
              </a:rPr>
              <a:t>để</a:t>
            </a:r>
            <a:r>
              <a:rPr lang="en-US" altLang="en-US" sz="2200" dirty="0">
                <a:solidFill>
                  <a:srgbClr val="000066"/>
                </a:solidFill>
                <a:latin typeface="Arial"/>
                <a:cs typeface="Arial"/>
              </a:rPr>
              <a:t> </a:t>
            </a:r>
            <a:r>
              <a:rPr lang="en-US" altLang="en-US" sz="2200" dirty="0" err="1">
                <a:solidFill>
                  <a:srgbClr val="000066"/>
                </a:solidFill>
                <a:latin typeface="Arial"/>
                <a:cs typeface="Arial"/>
              </a:rPr>
              <a:t>tạo</a:t>
            </a:r>
            <a:r>
              <a:rPr lang="en-US" altLang="en-US" sz="2200" dirty="0">
                <a:solidFill>
                  <a:srgbClr val="000066"/>
                </a:solidFill>
                <a:latin typeface="Arial"/>
                <a:cs typeface="Arial"/>
              </a:rPr>
              <a:t> </a:t>
            </a:r>
            <a:r>
              <a:rPr lang="en-US" altLang="en-US" sz="2200" dirty="0" err="1">
                <a:solidFill>
                  <a:srgbClr val="000066"/>
                </a:solidFill>
                <a:latin typeface="Arial"/>
                <a:cs typeface="Arial"/>
              </a:rPr>
              <a:t>lại</a:t>
            </a:r>
            <a:r>
              <a:rPr lang="en-US" altLang="en-US" sz="2200" dirty="0">
                <a:solidFill>
                  <a:srgbClr val="000066"/>
                </a:solidFill>
                <a:latin typeface="Arial"/>
                <a:cs typeface="Arial"/>
              </a:rPr>
              <a:t> </a:t>
            </a:r>
            <a:r>
              <a:rPr lang="en-US" altLang="en-US" sz="2200" dirty="0" err="1">
                <a:solidFill>
                  <a:srgbClr val="000066"/>
                </a:solidFill>
                <a:latin typeface="Arial"/>
                <a:cs typeface="Arial"/>
              </a:rPr>
              <a:t>tín</a:t>
            </a:r>
            <a:r>
              <a:rPr lang="en-US" altLang="en-US" sz="2200" dirty="0">
                <a:solidFill>
                  <a:srgbClr val="000066"/>
                </a:solidFill>
                <a:latin typeface="Arial"/>
                <a:cs typeface="Arial"/>
              </a:rPr>
              <a:t> </a:t>
            </a:r>
            <a:r>
              <a:rPr lang="en-US" altLang="en-US" sz="2200" dirty="0" err="1">
                <a:solidFill>
                  <a:srgbClr val="000066"/>
                </a:solidFill>
                <a:latin typeface="Arial"/>
                <a:cs typeface="Arial"/>
              </a:rPr>
              <a:t>hiệu</a:t>
            </a:r>
            <a:r>
              <a:rPr lang="en-US" altLang="en-US" sz="2200" dirty="0">
                <a:solidFill>
                  <a:srgbClr val="000066"/>
                </a:solidFill>
                <a:latin typeface="Arial"/>
                <a:cs typeface="Arial"/>
              </a:rPr>
              <a:t> </a:t>
            </a:r>
            <a:r>
              <a:rPr lang="en-US" altLang="en-US" sz="2200" dirty="0" err="1">
                <a:solidFill>
                  <a:srgbClr val="000066"/>
                </a:solidFill>
                <a:latin typeface="Arial"/>
                <a:cs typeface="Arial"/>
              </a:rPr>
              <a:t>tổng</a:t>
            </a:r>
            <a:r>
              <a:rPr lang="en-US" altLang="en-US" sz="2200" dirty="0">
                <a:solidFill>
                  <a:srgbClr val="000066"/>
                </a:solidFill>
                <a:latin typeface="Arial"/>
                <a:cs typeface="Arial"/>
              </a:rPr>
              <a:t> </a:t>
            </a:r>
            <a:r>
              <a:rPr lang="en-US" altLang="en-US" sz="2200" dirty="0" err="1">
                <a:solidFill>
                  <a:srgbClr val="000066"/>
                </a:solidFill>
                <a:latin typeface="Arial"/>
                <a:cs typeface="Arial"/>
              </a:rPr>
              <a:t>hợp</a:t>
            </a:r>
            <a:r>
              <a:rPr lang="en-US" altLang="en-US" sz="2200" dirty="0">
                <a:solidFill>
                  <a:srgbClr val="000066"/>
                </a:solidFill>
                <a:latin typeface="Arial"/>
                <a:cs typeface="Arial"/>
              </a:rPr>
              <a:t> </a:t>
            </a:r>
            <a:r>
              <a:rPr lang="en-US" altLang="en-US" sz="2200" dirty="0" err="1">
                <a:solidFill>
                  <a:srgbClr val="000066"/>
                </a:solidFill>
                <a:latin typeface="Arial"/>
                <a:cs typeface="Arial"/>
              </a:rPr>
              <a:t>băng</a:t>
            </a:r>
            <a:r>
              <a:rPr lang="en-US" altLang="en-US" sz="2200" dirty="0">
                <a:solidFill>
                  <a:srgbClr val="000066"/>
                </a:solidFill>
                <a:latin typeface="Arial"/>
                <a:cs typeface="Arial"/>
              </a:rPr>
              <a:t> </a:t>
            </a:r>
            <a:r>
              <a:rPr lang="en-US" altLang="en-US" sz="2200" dirty="0" err="1">
                <a:solidFill>
                  <a:srgbClr val="000066"/>
                </a:solidFill>
                <a:latin typeface="Arial"/>
                <a:cs typeface="Arial"/>
              </a:rPr>
              <a:t>cơ</a:t>
            </a:r>
            <a:r>
              <a:rPr lang="en-US" altLang="en-US" sz="2200" dirty="0">
                <a:solidFill>
                  <a:srgbClr val="000066"/>
                </a:solidFill>
                <a:latin typeface="Arial"/>
                <a:cs typeface="Arial"/>
              </a:rPr>
              <a:t> </a:t>
            </a:r>
            <a:r>
              <a:rPr lang="en-US" altLang="en-US" sz="2200" dirty="0" err="1">
                <a:solidFill>
                  <a:srgbClr val="000066"/>
                </a:solidFill>
                <a:latin typeface="Arial"/>
                <a:cs typeface="Arial"/>
              </a:rPr>
              <a:t>bản</a:t>
            </a:r>
            <a:endParaRPr lang="en-US" altLang="en-US" sz="2200" dirty="0">
              <a:solidFill>
                <a:srgbClr val="000066"/>
              </a:solidFill>
              <a:latin typeface="Arial"/>
              <a:cs typeface="Arial"/>
            </a:endParaRPr>
          </a:p>
          <a:p>
            <a:pPr>
              <a:lnSpc>
                <a:spcPct val="150000"/>
              </a:lnSpc>
            </a:pPr>
            <a:r>
              <a:rPr lang="en-US" altLang="en-US" sz="2200" dirty="0" err="1">
                <a:solidFill>
                  <a:srgbClr val="000066"/>
                </a:solidFill>
                <a:latin typeface="Arial"/>
                <a:cs typeface="Arial"/>
              </a:rPr>
              <a:t>Đưa</a:t>
            </a:r>
            <a:r>
              <a:rPr lang="en-US" altLang="en-US" sz="2200" dirty="0">
                <a:solidFill>
                  <a:srgbClr val="000066"/>
                </a:solidFill>
                <a:latin typeface="Arial"/>
                <a:cs typeface="Arial"/>
              </a:rPr>
              <a:t> </a:t>
            </a:r>
            <a:r>
              <a:rPr lang="en-US" altLang="en-US" sz="2200" dirty="0" err="1">
                <a:solidFill>
                  <a:srgbClr val="000066"/>
                </a:solidFill>
                <a:latin typeface="Arial"/>
                <a:cs typeface="Arial"/>
              </a:rPr>
              <a:t>tín</a:t>
            </a:r>
            <a:r>
              <a:rPr lang="en-US" altLang="en-US" sz="2200" dirty="0">
                <a:solidFill>
                  <a:srgbClr val="000066"/>
                </a:solidFill>
                <a:latin typeface="Arial"/>
                <a:cs typeface="Arial"/>
              </a:rPr>
              <a:t> </a:t>
            </a:r>
            <a:r>
              <a:rPr lang="en-US" altLang="en-US" sz="2200" dirty="0" err="1">
                <a:solidFill>
                  <a:srgbClr val="000066"/>
                </a:solidFill>
                <a:latin typeface="Arial"/>
                <a:cs typeface="Arial"/>
              </a:rPr>
              <a:t>hiệu</a:t>
            </a:r>
            <a:r>
              <a:rPr lang="en-US" altLang="en-US" sz="2200" dirty="0">
                <a:solidFill>
                  <a:srgbClr val="000066"/>
                </a:solidFill>
                <a:latin typeface="Arial"/>
                <a:cs typeface="Arial"/>
              </a:rPr>
              <a:t> </a:t>
            </a:r>
            <a:r>
              <a:rPr lang="en-US" altLang="en-US" sz="2200" dirty="0" err="1">
                <a:solidFill>
                  <a:srgbClr val="000066"/>
                </a:solidFill>
                <a:latin typeface="Arial"/>
                <a:cs typeface="Arial"/>
              </a:rPr>
              <a:t>tổng</a:t>
            </a:r>
            <a:r>
              <a:rPr lang="en-US" altLang="en-US" sz="2200" dirty="0">
                <a:solidFill>
                  <a:srgbClr val="000066"/>
                </a:solidFill>
                <a:latin typeface="Arial"/>
                <a:cs typeface="Arial"/>
              </a:rPr>
              <a:t> </a:t>
            </a:r>
            <a:r>
              <a:rPr lang="en-US" altLang="en-US" sz="2200" dirty="0" err="1">
                <a:solidFill>
                  <a:srgbClr val="000066"/>
                </a:solidFill>
                <a:latin typeface="Arial"/>
                <a:cs typeface="Arial"/>
              </a:rPr>
              <a:t>hợp</a:t>
            </a:r>
            <a:r>
              <a:rPr lang="en-US" altLang="en-US" sz="2200" dirty="0">
                <a:solidFill>
                  <a:srgbClr val="000066"/>
                </a:solidFill>
                <a:latin typeface="Arial"/>
                <a:cs typeface="Arial"/>
              </a:rPr>
              <a:t> </a:t>
            </a:r>
            <a:r>
              <a:rPr lang="en-US" altLang="en-US" sz="2200" dirty="0" err="1">
                <a:solidFill>
                  <a:srgbClr val="000066"/>
                </a:solidFill>
                <a:latin typeface="Arial"/>
                <a:cs typeface="Arial"/>
              </a:rPr>
              <a:t>băng</a:t>
            </a:r>
            <a:r>
              <a:rPr lang="en-US" altLang="en-US" sz="2200" dirty="0">
                <a:solidFill>
                  <a:srgbClr val="000066"/>
                </a:solidFill>
                <a:latin typeface="Arial"/>
                <a:cs typeface="Arial"/>
              </a:rPr>
              <a:t> </a:t>
            </a:r>
            <a:r>
              <a:rPr lang="en-US" altLang="en-US" sz="2200" dirty="0" err="1">
                <a:solidFill>
                  <a:srgbClr val="000066"/>
                </a:solidFill>
                <a:latin typeface="Arial"/>
                <a:cs typeface="Arial"/>
              </a:rPr>
              <a:t>cơ</a:t>
            </a:r>
            <a:r>
              <a:rPr lang="en-US" altLang="en-US" sz="2200" dirty="0">
                <a:solidFill>
                  <a:srgbClr val="000066"/>
                </a:solidFill>
                <a:latin typeface="Arial"/>
                <a:cs typeface="Arial"/>
              </a:rPr>
              <a:t> </a:t>
            </a:r>
            <a:r>
              <a:rPr lang="en-US" altLang="en-US" sz="2200" dirty="0" err="1">
                <a:solidFill>
                  <a:srgbClr val="000066"/>
                </a:solidFill>
                <a:latin typeface="Arial"/>
                <a:cs typeface="Arial"/>
              </a:rPr>
              <a:t>bản</a:t>
            </a:r>
            <a:r>
              <a:rPr lang="en-US" altLang="en-US" sz="2200" dirty="0">
                <a:solidFill>
                  <a:srgbClr val="000066"/>
                </a:solidFill>
                <a:latin typeface="Arial"/>
                <a:cs typeface="Arial"/>
              </a:rPr>
              <a:t> qua </a:t>
            </a:r>
            <a:r>
              <a:rPr lang="en-US" altLang="en-US" sz="2200" dirty="0" err="1">
                <a:solidFill>
                  <a:srgbClr val="000066"/>
                </a:solidFill>
                <a:latin typeface="Arial"/>
                <a:cs typeface="Arial"/>
              </a:rPr>
              <a:t>các</a:t>
            </a:r>
            <a:r>
              <a:rPr lang="en-US" altLang="en-US" sz="2200" dirty="0">
                <a:solidFill>
                  <a:srgbClr val="000066"/>
                </a:solidFill>
                <a:latin typeface="Arial"/>
                <a:cs typeface="Arial"/>
              </a:rPr>
              <a:t> </a:t>
            </a:r>
            <a:r>
              <a:rPr lang="en-US" altLang="en-US" sz="2200" dirty="0" err="1">
                <a:solidFill>
                  <a:srgbClr val="000066"/>
                </a:solidFill>
                <a:latin typeface="Arial"/>
                <a:cs typeface="Arial"/>
              </a:rPr>
              <a:t>bộ</a:t>
            </a:r>
            <a:r>
              <a:rPr lang="en-US" altLang="en-US" sz="2200" dirty="0">
                <a:solidFill>
                  <a:srgbClr val="000066"/>
                </a:solidFill>
                <a:latin typeface="Arial"/>
                <a:cs typeface="Arial"/>
              </a:rPr>
              <a:t> </a:t>
            </a:r>
            <a:r>
              <a:rPr lang="en-US" altLang="en-US" sz="2200" dirty="0" err="1">
                <a:solidFill>
                  <a:srgbClr val="000066"/>
                </a:solidFill>
                <a:latin typeface="Arial"/>
                <a:cs typeface="Arial"/>
              </a:rPr>
              <a:t>lọc</a:t>
            </a:r>
            <a:r>
              <a:rPr lang="en-US" altLang="en-US" sz="2200" dirty="0">
                <a:solidFill>
                  <a:srgbClr val="000066"/>
                </a:solidFill>
                <a:latin typeface="Arial"/>
                <a:cs typeface="Arial"/>
              </a:rPr>
              <a:t> </a:t>
            </a:r>
            <a:r>
              <a:rPr lang="en-US" altLang="en-US" sz="2200" dirty="0" err="1">
                <a:solidFill>
                  <a:srgbClr val="000066"/>
                </a:solidFill>
                <a:latin typeface="Arial"/>
                <a:cs typeface="Arial"/>
              </a:rPr>
              <a:t>thông</a:t>
            </a:r>
            <a:r>
              <a:rPr lang="en-US" altLang="en-US" sz="2200" dirty="0">
                <a:solidFill>
                  <a:srgbClr val="000066"/>
                </a:solidFill>
                <a:latin typeface="Arial"/>
                <a:cs typeface="Arial"/>
              </a:rPr>
              <a:t> </a:t>
            </a:r>
            <a:r>
              <a:rPr lang="en-US" altLang="en-US" sz="2200" dirty="0" err="1">
                <a:solidFill>
                  <a:srgbClr val="000066"/>
                </a:solidFill>
                <a:latin typeface="Arial"/>
                <a:cs typeface="Arial"/>
              </a:rPr>
              <a:t>dải</a:t>
            </a:r>
            <a:r>
              <a:rPr lang="en-US" altLang="en-US" sz="2200" dirty="0">
                <a:solidFill>
                  <a:srgbClr val="000066"/>
                </a:solidFill>
                <a:latin typeface="Arial"/>
                <a:cs typeface="Arial"/>
              </a:rPr>
              <a:t> </a:t>
            </a:r>
            <a:r>
              <a:rPr lang="en-US" altLang="en-US" sz="2200" dirty="0" err="1">
                <a:solidFill>
                  <a:srgbClr val="000066"/>
                </a:solidFill>
                <a:latin typeface="Arial"/>
                <a:cs typeface="Arial"/>
              </a:rPr>
              <a:t>với</a:t>
            </a:r>
            <a:r>
              <a:rPr lang="en-US" altLang="en-US" sz="2200" dirty="0">
                <a:solidFill>
                  <a:srgbClr val="000066"/>
                </a:solidFill>
                <a:latin typeface="Arial"/>
                <a:cs typeface="Arial"/>
              </a:rPr>
              <a:t> </a:t>
            </a:r>
            <a:r>
              <a:rPr lang="en-US" altLang="en-US" sz="2200" dirty="0" err="1">
                <a:solidFill>
                  <a:srgbClr val="000066"/>
                </a:solidFill>
                <a:latin typeface="Arial"/>
                <a:cs typeface="Arial"/>
              </a:rPr>
              <a:t>dải</a:t>
            </a:r>
            <a:r>
              <a:rPr lang="en-US" altLang="en-US" sz="2200" dirty="0">
                <a:solidFill>
                  <a:srgbClr val="000066"/>
                </a:solidFill>
                <a:latin typeface="Arial"/>
                <a:cs typeface="Arial"/>
              </a:rPr>
              <a:t> </a:t>
            </a:r>
            <a:r>
              <a:rPr lang="en-US" altLang="en-US" sz="2200" dirty="0" err="1">
                <a:solidFill>
                  <a:srgbClr val="000066"/>
                </a:solidFill>
                <a:latin typeface="Arial"/>
                <a:cs typeface="Arial"/>
              </a:rPr>
              <a:t>thông</a:t>
            </a:r>
            <a:r>
              <a:rPr lang="en-US" altLang="en-US" sz="2200" dirty="0">
                <a:solidFill>
                  <a:srgbClr val="000066"/>
                </a:solidFill>
                <a:latin typeface="Arial"/>
                <a:cs typeface="Arial"/>
              </a:rPr>
              <a:t> </a:t>
            </a:r>
            <a:r>
              <a:rPr lang="en-US" altLang="en-US" sz="2200" dirty="0" err="1">
                <a:solidFill>
                  <a:srgbClr val="000066"/>
                </a:solidFill>
                <a:latin typeface="Arial"/>
                <a:cs typeface="Arial"/>
              </a:rPr>
              <a:t>khác</a:t>
            </a:r>
            <a:r>
              <a:rPr lang="en-US" altLang="en-US" sz="2200" dirty="0">
                <a:solidFill>
                  <a:srgbClr val="000066"/>
                </a:solidFill>
                <a:latin typeface="Arial"/>
                <a:cs typeface="Arial"/>
              </a:rPr>
              <a:t> </a:t>
            </a:r>
            <a:r>
              <a:rPr lang="en-US" altLang="en-US" sz="2200" dirty="0" err="1">
                <a:solidFill>
                  <a:srgbClr val="000066"/>
                </a:solidFill>
                <a:latin typeface="Arial"/>
                <a:cs typeface="Arial"/>
              </a:rPr>
              <a:t>nhau</a:t>
            </a:r>
            <a:r>
              <a:rPr lang="en-US" altLang="en-US" sz="2200" dirty="0">
                <a:solidFill>
                  <a:srgbClr val="000066"/>
                </a:solidFill>
                <a:latin typeface="Arial"/>
                <a:cs typeface="Arial"/>
              </a:rPr>
              <a:t> </a:t>
            </a:r>
            <a:r>
              <a:rPr lang="en-US" altLang="en-US" sz="2200" dirty="0" err="1">
                <a:solidFill>
                  <a:srgbClr val="000066"/>
                </a:solidFill>
                <a:latin typeface="Arial"/>
                <a:cs typeface="Arial"/>
              </a:rPr>
              <a:t>để</a:t>
            </a:r>
            <a:r>
              <a:rPr lang="en-US" altLang="en-US" sz="2200" dirty="0">
                <a:solidFill>
                  <a:srgbClr val="000066"/>
                </a:solidFill>
                <a:latin typeface="Arial"/>
                <a:cs typeface="Arial"/>
              </a:rPr>
              <a:t> </a:t>
            </a:r>
            <a:r>
              <a:rPr lang="en-US" altLang="en-US" sz="2200" dirty="0" err="1">
                <a:solidFill>
                  <a:srgbClr val="000066"/>
                </a:solidFill>
                <a:latin typeface="Arial"/>
                <a:cs typeface="Arial"/>
              </a:rPr>
              <a:t>phân</a:t>
            </a:r>
            <a:r>
              <a:rPr lang="en-US" altLang="en-US" sz="2200" dirty="0">
                <a:solidFill>
                  <a:srgbClr val="000066"/>
                </a:solidFill>
                <a:latin typeface="Arial"/>
                <a:cs typeface="Arial"/>
              </a:rPr>
              <a:t> chia </a:t>
            </a:r>
            <a:r>
              <a:rPr lang="en-US" altLang="en-US" sz="2200" dirty="0" err="1">
                <a:solidFill>
                  <a:srgbClr val="000066"/>
                </a:solidFill>
                <a:latin typeface="Arial"/>
                <a:cs typeface="Arial"/>
              </a:rPr>
              <a:t>ra</a:t>
            </a:r>
            <a:r>
              <a:rPr lang="en-US" altLang="en-US" sz="2200" dirty="0">
                <a:solidFill>
                  <a:srgbClr val="000066"/>
                </a:solidFill>
                <a:latin typeface="Arial"/>
                <a:cs typeface="Arial"/>
              </a:rPr>
              <a:t> </a:t>
            </a:r>
            <a:r>
              <a:rPr lang="en-US" altLang="en-US" sz="2200" dirty="0" err="1">
                <a:solidFill>
                  <a:srgbClr val="000066"/>
                </a:solidFill>
                <a:latin typeface="Arial"/>
                <a:cs typeface="Arial"/>
              </a:rPr>
              <a:t>thành</a:t>
            </a:r>
            <a:r>
              <a:rPr lang="en-US" altLang="en-US" sz="2200" dirty="0">
                <a:solidFill>
                  <a:srgbClr val="000066"/>
                </a:solidFill>
                <a:latin typeface="Arial"/>
                <a:cs typeface="Arial"/>
              </a:rPr>
              <a:t> </a:t>
            </a:r>
            <a:r>
              <a:rPr lang="en-US" altLang="en-US" sz="2200" dirty="0" err="1">
                <a:solidFill>
                  <a:srgbClr val="000066"/>
                </a:solidFill>
                <a:latin typeface="Arial"/>
                <a:cs typeface="Arial"/>
              </a:rPr>
              <a:t>các</a:t>
            </a:r>
            <a:r>
              <a:rPr lang="en-US" altLang="en-US" sz="2200" dirty="0">
                <a:solidFill>
                  <a:srgbClr val="000066"/>
                </a:solidFill>
                <a:latin typeface="Arial"/>
                <a:cs typeface="Arial"/>
              </a:rPr>
              <a:t> </a:t>
            </a:r>
            <a:r>
              <a:rPr lang="en-US" altLang="en-US" sz="2200" dirty="0" err="1">
                <a:solidFill>
                  <a:srgbClr val="000066"/>
                </a:solidFill>
                <a:latin typeface="Arial"/>
                <a:cs typeface="Arial"/>
              </a:rPr>
              <a:t>băng</a:t>
            </a:r>
            <a:r>
              <a:rPr lang="en-US" altLang="en-US" sz="2200" dirty="0">
                <a:solidFill>
                  <a:srgbClr val="000066"/>
                </a:solidFill>
                <a:latin typeface="Arial"/>
                <a:cs typeface="Arial"/>
              </a:rPr>
              <a:t> </a:t>
            </a:r>
            <a:r>
              <a:rPr lang="en-US" altLang="en-US" sz="2200" dirty="0" err="1">
                <a:solidFill>
                  <a:srgbClr val="000066"/>
                </a:solidFill>
                <a:latin typeface="Arial"/>
                <a:cs typeface="Arial"/>
              </a:rPr>
              <a:t>tần</a:t>
            </a:r>
            <a:r>
              <a:rPr lang="en-US" altLang="en-US" sz="2200" dirty="0">
                <a:solidFill>
                  <a:srgbClr val="000066"/>
                </a:solidFill>
                <a:latin typeface="Arial"/>
                <a:cs typeface="Arial"/>
              </a:rPr>
              <a:t> </a:t>
            </a:r>
            <a:r>
              <a:rPr lang="en-US" altLang="en-US" sz="2200" dirty="0" err="1">
                <a:solidFill>
                  <a:srgbClr val="000066"/>
                </a:solidFill>
                <a:latin typeface="Arial"/>
                <a:cs typeface="Arial"/>
              </a:rPr>
              <a:t>khác</a:t>
            </a:r>
            <a:r>
              <a:rPr lang="en-US" altLang="en-US" sz="2200" dirty="0">
                <a:solidFill>
                  <a:srgbClr val="000066"/>
                </a:solidFill>
                <a:latin typeface="Arial"/>
                <a:cs typeface="Arial"/>
              </a:rPr>
              <a:t> </a:t>
            </a:r>
            <a:r>
              <a:rPr lang="en-US" altLang="en-US" sz="2200" dirty="0" err="1">
                <a:solidFill>
                  <a:srgbClr val="000066"/>
                </a:solidFill>
                <a:latin typeface="Arial"/>
                <a:cs typeface="Arial"/>
              </a:rPr>
              <a:t>nhau</a:t>
            </a:r>
            <a:endParaRPr lang="en-US" altLang="en-US" sz="2200" dirty="0">
              <a:solidFill>
                <a:srgbClr val="000066"/>
              </a:solidFill>
              <a:latin typeface="Arial"/>
              <a:cs typeface="Arial"/>
            </a:endParaRPr>
          </a:p>
          <a:p>
            <a:pPr>
              <a:lnSpc>
                <a:spcPct val="150000"/>
              </a:lnSpc>
            </a:pPr>
            <a:r>
              <a:rPr lang="en-US" altLang="en-US" sz="2200" dirty="0" err="1">
                <a:solidFill>
                  <a:srgbClr val="000066"/>
                </a:solidFill>
                <a:latin typeface="Arial"/>
                <a:cs typeface="Arial"/>
              </a:rPr>
              <a:t>Giải</a:t>
            </a:r>
            <a:r>
              <a:rPr lang="en-US" altLang="en-US" sz="2200" dirty="0">
                <a:solidFill>
                  <a:srgbClr val="000066"/>
                </a:solidFill>
                <a:latin typeface="Arial"/>
                <a:cs typeface="Arial"/>
              </a:rPr>
              <a:t> </a:t>
            </a:r>
            <a:r>
              <a:rPr lang="en-US" altLang="en-US" sz="2200" dirty="0" err="1">
                <a:solidFill>
                  <a:srgbClr val="000066"/>
                </a:solidFill>
                <a:latin typeface="Arial"/>
                <a:cs typeface="Arial"/>
              </a:rPr>
              <a:t>điều</a:t>
            </a:r>
            <a:r>
              <a:rPr lang="en-US" altLang="en-US" sz="2200" dirty="0">
                <a:solidFill>
                  <a:srgbClr val="000066"/>
                </a:solidFill>
                <a:latin typeface="Arial"/>
                <a:cs typeface="Arial"/>
              </a:rPr>
              <a:t> </a:t>
            </a:r>
            <a:r>
              <a:rPr lang="en-US" altLang="en-US" sz="2200" dirty="0" err="1">
                <a:solidFill>
                  <a:srgbClr val="000066"/>
                </a:solidFill>
                <a:latin typeface="Arial"/>
                <a:cs typeface="Arial"/>
              </a:rPr>
              <a:t>chế</a:t>
            </a:r>
            <a:r>
              <a:rPr lang="en-US" altLang="en-US" sz="2200" dirty="0">
                <a:solidFill>
                  <a:srgbClr val="000066"/>
                </a:solidFill>
                <a:latin typeface="Arial"/>
                <a:cs typeface="Arial"/>
              </a:rPr>
              <a:t> </a:t>
            </a:r>
            <a:r>
              <a:rPr lang="en-US" altLang="en-US" sz="2200" dirty="0" err="1">
                <a:solidFill>
                  <a:srgbClr val="000066"/>
                </a:solidFill>
                <a:latin typeface="Arial"/>
                <a:cs typeface="Arial"/>
              </a:rPr>
              <a:t>các</a:t>
            </a:r>
            <a:r>
              <a:rPr lang="en-US" altLang="en-US" sz="2200" dirty="0">
                <a:solidFill>
                  <a:srgbClr val="000066"/>
                </a:solidFill>
                <a:latin typeface="Arial"/>
                <a:cs typeface="Arial"/>
              </a:rPr>
              <a:t> </a:t>
            </a:r>
            <a:r>
              <a:rPr lang="en-US" altLang="en-US" sz="2200" dirty="0" err="1">
                <a:solidFill>
                  <a:srgbClr val="000066"/>
                </a:solidFill>
                <a:latin typeface="Arial"/>
                <a:cs typeface="Arial"/>
              </a:rPr>
              <a:t>tín</a:t>
            </a:r>
            <a:r>
              <a:rPr lang="en-US" altLang="en-US" sz="2200" dirty="0">
                <a:solidFill>
                  <a:srgbClr val="000066"/>
                </a:solidFill>
                <a:latin typeface="Arial"/>
                <a:cs typeface="Arial"/>
              </a:rPr>
              <a:t> </a:t>
            </a:r>
            <a:r>
              <a:rPr lang="en-US" altLang="en-US" sz="2200" dirty="0" err="1">
                <a:solidFill>
                  <a:srgbClr val="000066"/>
                </a:solidFill>
                <a:latin typeface="Arial"/>
                <a:cs typeface="Arial"/>
              </a:rPr>
              <a:t>hiệu</a:t>
            </a:r>
            <a:r>
              <a:rPr lang="en-US" altLang="en-US" sz="2200" dirty="0">
                <a:solidFill>
                  <a:srgbClr val="000066"/>
                </a:solidFill>
                <a:latin typeface="Arial"/>
                <a:cs typeface="Arial"/>
              </a:rPr>
              <a:t> </a:t>
            </a:r>
            <a:r>
              <a:rPr lang="en-US" altLang="en-US" sz="2200" dirty="0" err="1">
                <a:solidFill>
                  <a:srgbClr val="000066"/>
                </a:solidFill>
                <a:latin typeface="Arial"/>
                <a:cs typeface="Arial"/>
              </a:rPr>
              <a:t>ở</a:t>
            </a:r>
            <a:r>
              <a:rPr lang="en-US" altLang="en-US" sz="2200" dirty="0">
                <a:solidFill>
                  <a:srgbClr val="000066"/>
                </a:solidFill>
                <a:latin typeface="Arial"/>
                <a:cs typeface="Arial"/>
              </a:rPr>
              <a:t> </a:t>
            </a:r>
            <a:r>
              <a:rPr lang="en-US" altLang="en-US" sz="2200" dirty="0" err="1">
                <a:solidFill>
                  <a:srgbClr val="000066"/>
                </a:solidFill>
                <a:latin typeface="Arial"/>
                <a:cs typeface="Arial"/>
              </a:rPr>
              <a:t>đầu</a:t>
            </a:r>
            <a:r>
              <a:rPr lang="en-US" altLang="en-US" sz="2200" dirty="0">
                <a:solidFill>
                  <a:srgbClr val="000066"/>
                </a:solidFill>
                <a:latin typeface="Arial"/>
                <a:cs typeface="Arial"/>
              </a:rPr>
              <a:t> </a:t>
            </a:r>
            <a:r>
              <a:rPr lang="en-US" altLang="en-US" sz="2200" dirty="0" err="1">
                <a:solidFill>
                  <a:srgbClr val="000066"/>
                </a:solidFill>
                <a:latin typeface="Arial"/>
                <a:cs typeface="Arial"/>
              </a:rPr>
              <a:t>ra</a:t>
            </a:r>
            <a:r>
              <a:rPr lang="en-US" altLang="en-US" sz="2200" dirty="0">
                <a:solidFill>
                  <a:srgbClr val="000066"/>
                </a:solidFill>
                <a:latin typeface="Arial"/>
                <a:cs typeface="Arial"/>
              </a:rPr>
              <a:t> </a:t>
            </a:r>
            <a:r>
              <a:rPr lang="en-US" altLang="en-US" sz="2200" dirty="0" err="1">
                <a:solidFill>
                  <a:srgbClr val="000066"/>
                </a:solidFill>
                <a:latin typeface="Arial"/>
                <a:cs typeface="Arial"/>
              </a:rPr>
              <a:t>bộ</a:t>
            </a:r>
            <a:r>
              <a:rPr lang="en-US" altLang="en-US" sz="2200" dirty="0">
                <a:solidFill>
                  <a:srgbClr val="000066"/>
                </a:solidFill>
                <a:latin typeface="Arial"/>
                <a:cs typeface="Arial"/>
              </a:rPr>
              <a:t> </a:t>
            </a:r>
            <a:r>
              <a:rPr lang="en-US" altLang="en-US" sz="2200" dirty="0" err="1">
                <a:solidFill>
                  <a:srgbClr val="000066"/>
                </a:solidFill>
                <a:latin typeface="Arial"/>
                <a:cs typeface="Arial"/>
              </a:rPr>
              <a:t>lọc</a:t>
            </a:r>
            <a:r>
              <a:rPr lang="en-US" altLang="en-US" sz="2200" dirty="0">
                <a:solidFill>
                  <a:srgbClr val="000066"/>
                </a:solidFill>
                <a:latin typeface="Arial"/>
                <a:cs typeface="Arial"/>
              </a:rPr>
              <a:t> </a:t>
            </a:r>
            <a:r>
              <a:rPr lang="en-US" altLang="en-US" sz="2200" dirty="0" err="1">
                <a:solidFill>
                  <a:srgbClr val="000066"/>
                </a:solidFill>
                <a:latin typeface="Arial"/>
                <a:cs typeface="Arial"/>
              </a:rPr>
              <a:t>bằng</a:t>
            </a:r>
            <a:r>
              <a:rPr lang="en-US" altLang="en-US" sz="2200" dirty="0">
                <a:solidFill>
                  <a:srgbClr val="000066"/>
                </a:solidFill>
                <a:latin typeface="Arial"/>
                <a:cs typeface="Arial"/>
              </a:rPr>
              <a:t> </a:t>
            </a:r>
            <a:r>
              <a:rPr lang="en-US" altLang="en-US" sz="2200" dirty="0" err="1">
                <a:solidFill>
                  <a:srgbClr val="000066"/>
                </a:solidFill>
                <a:latin typeface="Arial"/>
                <a:cs typeface="Arial"/>
              </a:rPr>
              <a:t>các</a:t>
            </a:r>
            <a:r>
              <a:rPr lang="en-US" altLang="en-US" sz="2200" dirty="0">
                <a:solidFill>
                  <a:srgbClr val="000066"/>
                </a:solidFill>
                <a:latin typeface="Arial"/>
                <a:cs typeface="Arial"/>
              </a:rPr>
              <a:t> </a:t>
            </a:r>
            <a:r>
              <a:rPr lang="en-US" altLang="en-US" sz="2200" dirty="0" err="1">
                <a:solidFill>
                  <a:srgbClr val="000066"/>
                </a:solidFill>
                <a:latin typeface="Arial"/>
                <a:cs typeface="Arial"/>
              </a:rPr>
              <a:t>sóng</a:t>
            </a:r>
            <a:r>
              <a:rPr lang="en-US" altLang="en-US" sz="2200" dirty="0">
                <a:solidFill>
                  <a:srgbClr val="000066"/>
                </a:solidFill>
                <a:latin typeface="Arial"/>
                <a:cs typeface="Arial"/>
              </a:rPr>
              <a:t> </a:t>
            </a:r>
            <a:r>
              <a:rPr lang="en-US" altLang="en-US" sz="2200" dirty="0" err="1">
                <a:solidFill>
                  <a:srgbClr val="000066"/>
                </a:solidFill>
                <a:latin typeface="Arial"/>
                <a:cs typeface="Arial"/>
              </a:rPr>
              <a:t>mang</a:t>
            </a:r>
            <a:r>
              <a:rPr lang="en-US" altLang="en-US" sz="2200" dirty="0">
                <a:solidFill>
                  <a:srgbClr val="000066"/>
                </a:solidFill>
                <a:latin typeface="Arial"/>
                <a:cs typeface="Arial"/>
              </a:rPr>
              <a:t> </a:t>
            </a:r>
            <a:r>
              <a:rPr lang="en-US" altLang="en-US" sz="2200" dirty="0" err="1">
                <a:solidFill>
                  <a:srgbClr val="000066"/>
                </a:solidFill>
                <a:latin typeface="Arial"/>
                <a:cs typeface="Arial"/>
              </a:rPr>
              <a:t>phụ</a:t>
            </a:r>
            <a:r>
              <a:rPr lang="en-US" altLang="en-US" sz="2200" dirty="0">
                <a:solidFill>
                  <a:srgbClr val="000066"/>
                </a:solidFill>
                <a:latin typeface="Arial"/>
                <a:cs typeface="Arial"/>
              </a:rPr>
              <a:t> </a:t>
            </a:r>
            <a:r>
              <a:rPr lang="en-US" altLang="en-US" sz="2200" dirty="0" err="1">
                <a:solidFill>
                  <a:srgbClr val="000066"/>
                </a:solidFill>
                <a:latin typeface="Arial"/>
                <a:cs typeface="Arial"/>
              </a:rPr>
              <a:t>khác</a:t>
            </a:r>
            <a:r>
              <a:rPr lang="en-US" altLang="en-US" sz="2200" dirty="0">
                <a:solidFill>
                  <a:srgbClr val="000066"/>
                </a:solidFill>
                <a:latin typeface="Arial"/>
                <a:cs typeface="Arial"/>
              </a:rPr>
              <a:t> </a:t>
            </a:r>
            <a:r>
              <a:rPr lang="en-US" altLang="en-US" sz="2200" dirty="0" err="1">
                <a:solidFill>
                  <a:srgbClr val="000066"/>
                </a:solidFill>
                <a:latin typeface="Arial"/>
                <a:cs typeface="Arial"/>
              </a:rPr>
              <a:t>nhau</a:t>
            </a:r>
            <a:r>
              <a:rPr lang="en-US" altLang="en-US" sz="2200" dirty="0">
                <a:solidFill>
                  <a:srgbClr val="000066"/>
                </a:solidFill>
                <a:latin typeface="Arial"/>
                <a:cs typeface="Arial"/>
              </a:rPr>
              <a:t> </a:t>
            </a:r>
            <a:r>
              <a:rPr lang="en-US" altLang="en-US" sz="2200" dirty="0" err="1">
                <a:solidFill>
                  <a:srgbClr val="000066"/>
                </a:solidFill>
                <a:latin typeface="Arial"/>
                <a:cs typeface="Arial"/>
              </a:rPr>
              <a:t>để</a:t>
            </a:r>
            <a:r>
              <a:rPr lang="en-US" altLang="en-US" sz="2200" dirty="0">
                <a:solidFill>
                  <a:srgbClr val="000066"/>
                </a:solidFill>
                <a:latin typeface="Arial"/>
                <a:cs typeface="Arial"/>
              </a:rPr>
              <a:t> </a:t>
            </a:r>
            <a:r>
              <a:rPr lang="en-US" altLang="en-US" sz="2200" dirty="0" err="1">
                <a:solidFill>
                  <a:srgbClr val="000066"/>
                </a:solidFill>
                <a:latin typeface="Arial"/>
                <a:cs typeface="Arial"/>
              </a:rPr>
              <a:t>tạo</a:t>
            </a:r>
            <a:r>
              <a:rPr lang="en-US" altLang="en-US" sz="2200" dirty="0">
                <a:solidFill>
                  <a:srgbClr val="000066"/>
                </a:solidFill>
                <a:latin typeface="Arial"/>
                <a:cs typeface="Arial"/>
              </a:rPr>
              <a:t> </a:t>
            </a:r>
            <a:r>
              <a:rPr lang="en-US" altLang="en-US" sz="2200" dirty="0" err="1">
                <a:solidFill>
                  <a:srgbClr val="000066"/>
                </a:solidFill>
                <a:latin typeface="Arial"/>
                <a:cs typeface="Arial"/>
              </a:rPr>
              <a:t>lại</a:t>
            </a:r>
            <a:r>
              <a:rPr lang="en-US" altLang="en-US" sz="2200" dirty="0">
                <a:solidFill>
                  <a:srgbClr val="000066"/>
                </a:solidFill>
                <a:latin typeface="Arial"/>
                <a:cs typeface="Arial"/>
              </a:rPr>
              <a:t> </a:t>
            </a:r>
            <a:r>
              <a:rPr lang="en-US" altLang="en-US" sz="2200" dirty="0" err="1">
                <a:solidFill>
                  <a:srgbClr val="000066"/>
                </a:solidFill>
                <a:latin typeface="Arial"/>
                <a:cs typeface="Arial"/>
              </a:rPr>
              <a:t>các</a:t>
            </a:r>
            <a:r>
              <a:rPr lang="en-US" altLang="en-US" sz="2200" dirty="0">
                <a:solidFill>
                  <a:srgbClr val="000066"/>
                </a:solidFill>
                <a:latin typeface="Arial"/>
                <a:cs typeface="Arial"/>
              </a:rPr>
              <a:t> </a:t>
            </a:r>
            <a:r>
              <a:rPr lang="en-US" altLang="en-US" sz="2200" dirty="0" err="1">
                <a:solidFill>
                  <a:srgbClr val="000066"/>
                </a:solidFill>
                <a:latin typeface="Arial"/>
                <a:cs typeface="Arial"/>
              </a:rPr>
              <a:t>tín</a:t>
            </a:r>
            <a:r>
              <a:rPr lang="en-US" altLang="en-US" sz="2200" dirty="0">
                <a:solidFill>
                  <a:srgbClr val="000066"/>
                </a:solidFill>
                <a:latin typeface="Arial"/>
                <a:cs typeface="Arial"/>
              </a:rPr>
              <a:t> </a:t>
            </a:r>
            <a:r>
              <a:rPr lang="en-US" altLang="en-US" sz="2200" dirty="0" err="1">
                <a:solidFill>
                  <a:srgbClr val="000066"/>
                </a:solidFill>
                <a:latin typeface="Arial"/>
                <a:cs typeface="Arial"/>
              </a:rPr>
              <a:t>hiệu</a:t>
            </a:r>
            <a:r>
              <a:rPr lang="en-US" altLang="en-US" sz="2200" dirty="0">
                <a:solidFill>
                  <a:srgbClr val="000066"/>
                </a:solidFill>
                <a:latin typeface="Arial"/>
                <a:cs typeface="Arial"/>
              </a:rPr>
              <a:t> </a:t>
            </a:r>
            <a:r>
              <a:rPr lang="en-US" altLang="en-US" sz="2200" dirty="0" err="1">
                <a:solidFill>
                  <a:srgbClr val="000066"/>
                </a:solidFill>
                <a:latin typeface="Arial"/>
                <a:cs typeface="Arial"/>
              </a:rPr>
              <a:t>nhánh</a:t>
            </a:r>
            <a:r>
              <a:rPr lang="en-US" altLang="en-US" sz="2200" dirty="0">
                <a:solidFill>
                  <a:srgbClr val="000066"/>
                </a:solidFill>
                <a:latin typeface="Arial"/>
                <a:cs typeface="Arial"/>
              </a:rPr>
              <a:t> ban </a:t>
            </a:r>
            <a:r>
              <a:rPr lang="en-US" altLang="en-US" sz="2200" dirty="0" err="1">
                <a:solidFill>
                  <a:srgbClr val="000066"/>
                </a:solidFill>
                <a:latin typeface="Arial"/>
                <a:cs typeface="Arial"/>
              </a:rPr>
              <a:t>đầu</a:t>
            </a:r>
            <a:endParaRPr lang="en-US" altLang="en-US" sz="2200" dirty="0">
              <a:solidFill>
                <a:srgbClr val="000066"/>
              </a:solidFill>
              <a:latin typeface="Arial"/>
              <a:cs typeface="Arial"/>
            </a:endParaRPr>
          </a:p>
          <a:p>
            <a:pPr marL="0" indent="0">
              <a:lnSpc>
                <a:spcPct val="150000"/>
              </a:lnSpc>
              <a:buNone/>
            </a:pPr>
            <a:endParaRPr lang="en-US" altLang="en-US" sz="2200" dirty="0">
              <a:solidFill>
                <a:srgbClr val="000066"/>
              </a:solidFill>
              <a:latin typeface="Arial"/>
              <a:cs typeface="Arial"/>
            </a:endParaRPr>
          </a:p>
          <a:p>
            <a:pPr>
              <a:lnSpc>
                <a:spcPct val="150000"/>
              </a:lnSpc>
            </a:pPr>
            <a:endParaRPr lang="en-US" altLang="en-US" sz="2200" dirty="0">
              <a:solidFill>
                <a:srgbClr val="000066"/>
              </a:solidFill>
              <a:latin typeface="Arial"/>
              <a:cs typeface="Arial"/>
            </a:endParaRPr>
          </a:p>
        </p:txBody>
      </p:sp>
    </p:spTree>
    <p:extLst>
      <p:ext uri="{BB962C8B-B14F-4D97-AF65-F5344CB8AC3E}">
        <p14:creationId xmlns:p14="http://schemas.microsoft.com/office/powerpoint/2010/main" val="136719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 calcmode="lin" valueType="num">
                                      <p:cBhvr additive="base">
                                        <p:cTn id="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anim calcmode="lin" valueType="num">
                                      <p:cBhvr additive="base">
                                        <p:cTn id="13" dur="500" fill="hold"/>
                                        <p:tgtEl>
                                          <p:spTgt spid="2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xEl>
                                              <p:pRg st="2" end="2"/>
                                            </p:txEl>
                                          </p:spTgt>
                                        </p:tgtEl>
                                        <p:attrNameLst>
                                          <p:attrName>style.visibility</p:attrName>
                                        </p:attrNameLst>
                                      </p:cBhvr>
                                      <p:to>
                                        <p:strVal val="visible"/>
                                      </p:to>
                                    </p:set>
                                    <p:anim calcmode="lin" valueType="num">
                                      <p:cBhvr additive="base">
                                        <p:cTn id="19" dur="500" fill="hold"/>
                                        <p:tgtEl>
                                          <p:spTgt spid="2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Rot="1" noChangeArrowheads="1"/>
          </p:cNvSpPr>
          <p:nvPr>
            <p:ph type="title"/>
          </p:nvPr>
        </p:nvSpPr>
        <p:spPr>
          <a:xfrm>
            <a:off x="381000" y="76200"/>
            <a:ext cx="8385175" cy="762000"/>
          </a:xfrm>
        </p:spPr>
        <p:txBody>
          <a:bodyPr>
            <a:normAutofit/>
          </a:bodyPr>
          <a:lstStyle/>
          <a:p>
            <a:pPr eaLnBrk="1" hangingPunct="1">
              <a:defRPr/>
            </a:pPr>
            <a:r>
              <a:rPr lang="vi-VN" sz="3200" b="1" dirty="0">
                <a:solidFill>
                  <a:srgbClr val="000000"/>
                </a:solidFill>
                <a:effectLst>
                  <a:outerShdw blurRad="38100" dist="38100" dir="2700000" algn="tl">
                    <a:srgbClr val="DDDDDD"/>
                  </a:outerShdw>
                </a:effectLst>
                <a:latin typeface="Arial" charset="0"/>
                <a:cs typeface="+mj-cs"/>
              </a:rPr>
              <a:t>Phân cấp hệ thống FDM theo AT&amp;T</a:t>
            </a:r>
          </a:p>
        </p:txBody>
      </p:sp>
      <p:sp>
        <p:nvSpPr>
          <p:cNvPr id="40962" name="Text Box 91"/>
          <p:cNvSpPr txBox="1">
            <a:spLocks noChangeArrowheads="1"/>
          </p:cNvSpPr>
          <p:nvPr/>
        </p:nvSpPr>
        <p:spPr bwMode="auto">
          <a:xfrm>
            <a:off x="2971800" y="4191000"/>
            <a:ext cx="145415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a:latin typeface="Times New Roman" charset="0"/>
                <a:ea typeface="MS Mincho" charset="0"/>
                <a:cs typeface="MS Mincho" charset="0"/>
              </a:rPr>
              <a:t>Tín hiệu FDM nhóm cơ sở</a:t>
            </a:r>
            <a:endParaRPr lang="vi-VN" sz="1800">
              <a:ea typeface="MS Mincho" charset="0"/>
              <a:cs typeface="MS Mincho" charset="0"/>
            </a:endParaRPr>
          </a:p>
        </p:txBody>
      </p:sp>
      <p:sp>
        <p:nvSpPr>
          <p:cNvPr id="40963" name="Text Box 92"/>
          <p:cNvSpPr txBox="1">
            <a:spLocks noChangeArrowheads="1"/>
          </p:cNvSpPr>
          <p:nvPr/>
        </p:nvSpPr>
        <p:spPr bwMode="auto">
          <a:xfrm>
            <a:off x="1158875" y="1401763"/>
            <a:ext cx="1187450" cy="273050"/>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108</a:t>
            </a:r>
            <a:endParaRPr lang="vi-VN" sz="1800" b="1">
              <a:ea typeface="MS Mincho" charset="0"/>
              <a:cs typeface="MS Mincho" charset="0"/>
            </a:endParaRPr>
          </a:p>
        </p:txBody>
      </p:sp>
      <p:sp>
        <p:nvSpPr>
          <p:cNvPr id="40964" name="Text Box 93"/>
          <p:cNvSpPr txBox="1">
            <a:spLocks noChangeArrowheads="1"/>
          </p:cNvSpPr>
          <p:nvPr/>
        </p:nvSpPr>
        <p:spPr bwMode="auto">
          <a:xfrm>
            <a:off x="1158875" y="1858963"/>
            <a:ext cx="1187450" cy="274637"/>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104</a:t>
            </a:r>
            <a:endParaRPr lang="vi-VN" sz="1800">
              <a:ea typeface="MS Mincho" charset="0"/>
              <a:cs typeface="MS Mincho" charset="0"/>
            </a:endParaRPr>
          </a:p>
        </p:txBody>
      </p:sp>
      <p:sp>
        <p:nvSpPr>
          <p:cNvPr id="40965" name="Text Box 94"/>
          <p:cNvSpPr txBox="1">
            <a:spLocks noChangeArrowheads="1"/>
          </p:cNvSpPr>
          <p:nvPr/>
        </p:nvSpPr>
        <p:spPr bwMode="auto">
          <a:xfrm>
            <a:off x="1158875" y="2325688"/>
            <a:ext cx="1187450" cy="274637"/>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100</a:t>
            </a:r>
            <a:endParaRPr lang="vi-VN" sz="1800">
              <a:ea typeface="MS Mincho" charset="0"/>
              <a:cs typeface="MS Mincho" charset="0"/>
            </a:endParaRPr>
          </a:p>
        </p:txBody>
      </p:sp>
      <p:sp>
        <p:nvSpPr>
          <p:cNvPr id="40966" name="Text Box 95"/>
          <p:cNvSpPr txBox="1">
            <a:spLocks noChangeArrowheads="1"/>
          </p:cNvSpPr>
          <p:nvPr/>
        </p:nvSpPr>
        <p:spPr bwMode="auto">
          <a:xfrm>
            <a:off x="1158875" y="2782888"/>
            <a:ext cx="1187450" cy="274637"/>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96</a:t>
            </a:r>
            <a:endParaRPr lang="vi-VN" sz="1800">
              <a:ea typeface="MS Mincho" charset="0"/>
              <a:cs typeface="MS Mincho" charset="0"/>
            </a:endParaRPr>
          </a:p>
        </p:txBody>
      </p:sp>
      <p:sp>
        <p:nvSpPr>
          <p:cNvPr id="40967" name="Text Box 96"/>
          <p:cNvSpPr txBox="1">
            <a:spLocks noChangeArrowheads="1"/>
          </p:cNvSpPr>
          <p:nvPr/>
        </p:nvSpPr>
        <p:spPr bwMode="auto">
          <a:xfrm>
            <a:off x="1158875" y="3230563"/>
            <a:ext cx="1187450" cy="274637"/>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92</a:t>
            </a:r>
            <a:endParaRPr lang="vi-VN" sz="1800">
              <a:ea typeface="MS Mincho" charset="0"/>
              <a:cs typeface="MS Mincho" charset="0"/>
            </a:endParaRPr>
          </a:p>
        </p:txBody>
      </p:sp>
      <p:sp>
        <p:nvSpPr>
          <p:cNvPr id="40968" name="Text Box 97"/>
          <p:cNvSpPr txBox="1">
            <a:spLocks noChangeArrowheads="1"/>
          </p:cNvSpPr>
          <p:nvPr/>
        </p:nvSpPr>
        <p:spPr bwMode="auto">
          <a:xfrm>
            <a:off x="1158875" y="3687763"/>
            <a:ext cx="1187450" cy="274637"/>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88</a:t>
            </a:r>
            <a:endParaRPr lang="vi-VN" sz="1800">
              <a:ea typeface="MS Mincho" charset="0"/>
              <a:cs typeface="MS Mincho" charset="0"/>
            </a:endParaRPr>
          </a:p>
        </p:txBody>
      </p:sp>
      <p:sp>
        <p:nvSpPr>
          <p:cNvPr id="40969" name="Text Box 98"/>
          <p:cNvSpPr txBox="1">
            <a:spLocks noChangeArrowheads="1"/>
          </p:cNvSpPr>
          <p:nvPr/>
        </p:nvSpPr>
        <p:spPr bwMode="auto">
          <a:xfrm>
            <a:off x="1158875" y="4144963"/>
            <a:ext cx="1187450" cy="274637"/>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84</a:t>
            </a:r>
            <a:endParaRPr lang="vi-VN" sz="1800">
              <a:ea typeface="MS Mincho" charset="0"/>
              <a:cs typeface="MS Mincho" charset="0"/>
            </a:endParaRPr>
          </a:p>
        </p:txBody>
      </p:sp>
      <p:sp>
        <p:nvSpPr>
          <p:cNvPr id="40970" name="Text Box 99"/>
          <p:cNvSpPr txBox="1">
            <a:spLocks noChangeArrowheads="1"/>
          </p:cNvSpPr>
          <p:nvPr/>
        </p:nvSpPr>
        <p:spPr bwMode="auto">
          <a:xfrm>
            <a:off x="1158875" y="4597400"/>
            <a:ext cx="1187450" cy="274638"/>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80</a:t>
            </a:r>
            <a:endParaRPr lang="vi-VN" sz="1800">
              <a:ea typeface="MS Mincho" charset="0"/>
              <a:cs typeface="MS Mincho" charset="0"/>
            </a:endParaRPr>
          </a:p>
        </p:txBody>
      </p:sp>
      <p:sp>
        <p:nvSpPr>
          <p:cNvPr id="40971" name="Text Box 100"/>
          <p:cNvSpPr txBox="1">
            <a:spLocks noChangeArrowheads="1"/>
          </p:cNvSpPr>
          <p:nvPr/>
        </p:nvSpPr>
        <p:spPr bwMode="auto">
          <a:xfrm>
            <a:off x="1158875" y="5054600"/>
            <a:ext cx="1187450" cy="274638"/>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76</a:t>
            </a:r>
            <a:endParaRPr lang="vi-VN" sz="1800">
              <a:ea typeface="MS Mincho" charset="0"/>
              <a:cs typeface="MS Mincho" charset="0"/>
            </a:endParaRPr>
          </a:p>
        </p:txBody>
      </p:sp>
      <p:sp>
        <p:nvSpPr>
          <p:cNvPr id="40972" name="Text Box 101"/>
          <p:cNvSpPr txBox="1">
            <a:spLocks noChangeArrowheads="1"/>
          </p:cNvSpPr>
          <p:nvPr/>
        </p:nvSpPr>
        <p:spPr bwMode="auto">
          <a:xfrm>
            <a:off x="1158875" y="5511800"/>
            <a:ext cx="1187450" cy="274638"/>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72</a:t>
            </a:r>
            <a:endParaRPr lang="vi-VN" sz="1800">
              <a:ea typeface="MS Mincho" charset="0"/>
              <a:cs typeface="MS Mincho" charset="0"/>
            </a:endParaRPr>
          </a:p>
        </p:txBody>
      </p:sp>
      <p:sp>
        <p:nvSpPr>
          <p:cNvPr id="40973" name="Text Box 102"/>
          <p:cNvSpPr txBox="1">
            <a:spLocks noChangeArrowheads="1"/>
          </p:cNvSpPr>
          <p:nvPr/>
        </p:nvSpPr>
        <p:spPr bwMode="auto">
          <a:xfrm>
            <a:off x="1158875" y="5969000"/>
            <a:ext cx="1187450" cy="274638"/>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68</a:t>
            </a:r>
            <a:endParaRPr lang="vi-VN" sz="1800">
              <a:ea typeface="MS Mincho" charset="0"/>
              <a:cs typeface="MS Mincho" charset="0"/>
            </a:endParaRPr>
          </a:p>
        </p:txBody>
      </p:sp>
      <p:sp>
        <p:nvSpPr>
          <p:cNvPr id="40974" name="Text Box 103"/>
          <p:cNvSpPr txBox="1">
            <a:spLocks noChangeArrowheads="1"/>
          </p:cNvSpPr>
          <p:nvPr/>
        </p:nvSpPr>
        <p:spPr bwMode="auto">
          <a:xfrm>
            <a:off x="1158875" y="6437313"/>
            <a:ext cx="1187450" cy="274637"/>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64</a:t>
            </a:r>
            <a:endParaRPr lang="vi-VN" sz="1800">
              <a:ea typeface="MS Mincho" charset="0"/>
              <a:cs typeface="MS Mincho" charset="0"/>
            </a:endParaRPr>
          </a:p>
        </p:txBody>
      </p:sp>
      <p:sp>
        <p:nvSpPr>
          <p:cNvPr id="40975" name="Text Box 104"/>
          <p:cNvSpPr txBox="1">
            <a:spLocks noChangeArrowheads="1"/>
          </p:cNvSpPr>
          <p:nvPr/>
        </p:nvSpPr>
        <p:spPr bwMode="auto">
          <a:xfrm>
            <a:off x="6176963" y="1397000"/>
            <a:ext cx="1189037" cy="274638"/>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3396</a:t>
            </a:r>
            <a:endParaRPr lang="vi-VN" sz="1800">
              <a:ea typeface="MS Mincho" charset="0"/>
              <a:cs typeface="MS Mincho" charset="0"/>
            </a:endParaRPr>
          </a:p>
        </p:txBody>
      </p:sp>
      <p:sp>
        <p:nvSpPr>
          <p:cNvPr id="40976" name="Text Box 105"/>
          <p:cNvSpPr txBox="1">
            <a:spLocks noChangeArrowheads="1"/>
          </p:cNvSpPr>
          <p:nvPr/>
        </p:nvSpPr>
        <p:spPr bwMode="auto">
          <a:xfrm>
            <a:off x="6176963" y="1854200"/>
            <a:ext cx="1189037" cy="274638"/>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3148</a:t>
            </a:r>
            <a:endParaRPr lang="vi-VN" sz="1800">
              <a:ea typeface="MS Mincho" charset="0"/>
              <a:cs typeface="MS Mincho" charset="0"/>
            </a:endParaRPr>
          </a:p>
        </p:txBody>
      </p:sp>
      <p:sp>
        <p:nvSpPr>
          <p:cNvPr id="40977" name="Text Box 106"/>
          <p:cNvSpPr txBox="1">
            <a:spLocks noChangeArrowheads="1"/>
          </p:cNvSpPr>
          <p:nvPr/>
        </p:nvSpPr>
        <p:spPr bwMode="auto">
          <a:xfrm>
            <a:off x="6176963" y="2311400"/>
            <a:ext cx="1189037" cy="274638"/>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2900</a:t>
            </a:r>
            <a:endParaRPr lang="vi-VN" sz="1800">
              <a:ea typeface="MS Mincho" charset="0"/>
              <a:cs typeface="MS Mincho" charset="0"/>
            </a:endParaRPr>
          </a:p>
        </p:txBody>
      </p:sp>
      <p:sp>
        <p:nvSpPr>
          <p:cNvPr id="40978" name="Text Box 107"/>
          <p:cNvSpPr txBox="1">
            <a:spLocks noChangeArrowheads="1"/>
          </p:cNvSpPr>
          <p:nvPr/>
        </p:nvSpPr>
        <p:spPr bwMode="auto">
          <a:xfrm>
            <a:off x="6176963" y="2768600"/>
            <a:ext cx="1189037" cy="274638"/>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2652</a:t>
            </a:r>
            <a:endParaRPr lang="vi-VN" sz="1800">
              <a:ea typeface="MS Mincho" charset="0"/>
              <a:cs typeface="MS Mincho" charset="0"/>
            </a:endParaRPr>
          </a:p>
        </p:txBody>
      </p:sp>
      <p:sp>
        <p:nvSpPr>
          <p:cNvPr id="40979" name="Text Box 108"/>
          <p:cNvSpPr txBox="1">
            <a:spLocks noChangeArrowheads="1"/>
          </p:cNvSpPr>
          <p:nvPr/>
        </p:nvSpPr>
        <p:spPr bwMode="auto">
          <a:xfrm>
            <a:off x="6176963" y="3225800"/>
            <a:ext cx="1189037" cy="274638"/>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2356</a:t>
            </a:r>
            <a:endParaRPr lang="vi-VN" sz="1800">
              <a:ea typeface="MS Mincho" charset="0"/>
              <a:cs typeface="MS Mincho" charset="0"/>
            </a:endParaRPr>
          </a:p>
        </p:txBody>
      </p:sp>
      <p:sp>
        <p:nvSpPr>
          <p:cNvPr id="40980" name="Text Box 109"/>
          <p:cNvSpPr txBox="1">
            <a:spLocks noChangeArrowheads="1"/>
          </p:cNvSpPr>
          <p:nvPr/>
        </p:nvSpPr>
        <p:spPr bwMode="auto">
          <a:xfrm>
            <a:off x="6176963" y="3683000"/>
            <a:ext cx="1189037" cy="274638"/>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2108</a:t>
            </a:r>
            <a:endParaRPr lang="vi-VN" sz="1800">
              <a:ea typeface="MS Mincho" charset="0"/>
              <a:cs typeface="MS Mincho" charset="0"/>
            </a:endParaRPr>
          </a:p>
        </p:txBody>
      </p:sp>
      <p:sp>
        <p:nvSpPr>
          <p:cNvPr id="40981" name="Text Box 110"/>
          <p:cNvSpPr txBox="1">
            <a:spLocks noChangeArrowheads="1"/>
          </p:cNvSpPr>
          <p:nvPr/>
        </p:nvSpPr>
        <p:spPr bwMode="auto">
          <a:xfrm>
            <a:off x="6176963" y="4141788"/>
            <a:ext cx="1189037" cy="273050"/>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1860</a:t>
            </a:r>
            <a:endParaRPr lang="vi-VN" sz="1800">
              <a:ea typeface="MS Mincho" charset="0"/>
              <a:cs typeface="MS Mincho" charset="0"/>
            </a:endParaRPr>
          </a:p>
        </p:txBody>
      </p:sp>
      <p:sp>
        <p:nvSpPr>
          <p:cNvPr id="40982" name="Text Box 111"/>
          <p:cNvSpPr txBox="1">
            <a:spLocks noChangeArrowheads="1"/>
          </p:cNvSpPr>
          <p:nvPr/>
        </p:nvSpPr>
        <p:spPr bwMode="auto">
          <a:xfrm>
            <a:off x="6176963" y="4592638"/>
            <a:ext cx="1189037" cy="274637"/>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1612</a:t>
            </a:r>
            <a:endParaRPr lang="vi-VN" sz="1800">
              <a:ea typeface="MS Mincho" charset="0"/>
              <a:cs typeface="MS Mincho" charset="0"/>
            </a:endParaRPr>
          </a:p>
        </p:txBody>
      </p:sp>
      <p:sp>
        <p:nvSpPr>
          <p:cNvPr id="40983" name="Text Box 112"/>
          <p:cNvSpPr txBox="1">
            <a:spLocks noChangeArrowheads="1"/>
          </p:cNvSpPr>
          <p:nvPr/>
        </p:nvSpPr>
        <p:spPr bwMode="auto">
          <a:xfrm>
            <a:off x="6176963" y="5059363"/>
            <a:ext cx="1189037" cy="274637"/>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1364</a:t>
            </a:r>
            <a:endParaRPr lang="vi-VN" sz="1800">
              <a:ea typeface="MS Mincho" charset="0"/>
              <a:cs typeface="MS Mincho" charset="0"/>
            </a:endParaRPr>
          </a:p>
        </p:txBody>
      </p:sp>
      <p:sp>
        <p:nvSpPr>
          <p:cNvPr id="40984" name="Text Box 113"/>
          <p:cNvSpPr txBox="1">
            <a:spLocks noChangeArrowheads="1"/>
          </p:cNvSpPr>
          <p:nvPr/>
        </p:nvSpPr>
        <p:spPr bwMode="auto">
          <a:xfrm>
            <a:off x="6176963" y="5516563"/>
            <a:ext cx="1189037" cy="274637"/>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1116</a:t>
            </a:r>
            <a:endParaRPr lang="vi-VN" sz="1800">
              <a:ea typeface="MS Mincho" charset="0"/>
              <a:cs typeface="MS Mincho" charset="0"/>
            </a:endParaRPr>
          </a:p>
        </p:txBody>
      </p:sp>
      <p:sp>
        <p:nvSpPr>
          <p:cNvPr id="40985" name="Text Box 114"/>
          <p:cNvSpPr txBox="1">
            <a:spLocks noChangeArrowheads="1"/>
          </p:cNvSpPr>
          <p:nvPr/>
        </p:nvSpPr>
        <p:spPr bwMode="auto">
          <a:xfrm>
            <a:off x="3667125" y="1397000"/>
            <a:ext cx="1189038" cy="274638"/>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612</a:t>
            </a:r>
            <a:endParaRPr lang="vi-VN" sz="1800">
              <a:ea typeface="MS Mincho" charset="0"/>
              <a:cs typeface="MS Mincho" charset="0"/>
            </a:endParaRPr>
          </a:p>
        </p:txBody>
      </p:sp>
      <p:sp>
        <p:nvSpPr>
          <p:cNvPr id="40986" name="Text Box 115"/>
          <p:cNvSpPr txBox="1">
            <a:spLocks noChangeArrowheads="1"/>
          </p:cNvSpPr>
          <p:nvPr/>
        </p:nvSpPr>
        <p:spPr bwMode="auto">
          <a:xfrm>
            <a:off x="3667125" y="1854200"/>
            <a:ext cx="1189038" cy="274638"/>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564</a:t>
            </a:r>
            <a:endParaRPr lang="vi-VN" sz="1800">
              <a:ea typeface="MS Mincho" charset="0"/>
              <a:cs typeface="MS Mincho" charset="0"/>
            </a:endParaRPr>
          </a:p>
        </p:txBody>
      </p:sp>
      <p:sp>
        <p:nvSpPr>
          <p:cNvPr id="40987" name="Text Box 116"/>
          <p:cNvSpPr txBox="1">
            <a:spLocks noChangeArrowheads="1"/>
          </p:cNvSpPr>
          <p:nvPr/>
        </p:nvSpPr>
        <p:spPr bwMode="auto">
          <a:xfrm>
            <a:off x="3667125" y="2311400"/>
            <a:ext cx="1189038" cy="274638"/>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516</a:t>
            </a:r>
            <a:endParaRPr lang="vi-VN" sz="1800">
              <a:ea typeface="MS Mincho" charset="0"/>
              <a:cs typeface="MS Mincho" charset="0"/>
            </a:endParaRPr>
          </a:p>
        </p:txBody>
      </p:sp>
      <p:sp>
        <p:nvSpPr>
          <p:cNvPr id="40988" name="Text Box 117"/>
          <p:cNvSpPr txBox="1">
            <a:spLocks noChangeArrowheads="1"/>
          </p:cNvSpPr>
          <p:nvPr/>
        </p:nvSpPr>
        <p:spPr bwMode="auto">
          <a:xfrm>
            <a:off x="3667125" y="2768600"/>
            <a:ext cx="1189038" cy="274638"/>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468</a:t>
            </a:r>
            <a:endParaRPr lang="vi-VN" sz="1800">
              <a:ea typeface="MS Mincho" charset="0"/>
              <a:cs typeface="MS Mincho" charset="0"/>
            </a:endParaRPr>
          </a:p>
        </p:txBody>
      </p:sp>
      <p:sp>
        <p:nvSpPr>
          <p:cNvPr id="40989" name="Text Box 118"/>
          <p:cNvSpPr txBox="1">
            <a:spLocks noChangeArrowheads="1"/>
          </p:cNvSpPr>
          <p:nvPr/>
        </p:nvSpPr>
        <p:spPr bwMode="auto">
          <a:xfrm>
            <a:off x="3667125" y="3225800"/>
            <a:ext cx="1189038" cy="274638"/>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200" b="1">
                <a:latin typeface="Times New Roman" charset="0"/>
                <a:ea typeface="MS Mincho" charset="0"/>
                <a:cs typeface="MS Mincho" charset="0"/>
              </a:rPr>
              <a:t>f</a:t>
            </a:r>
            <a:r>
              <a:rPr lang="vi-VN" altLang="ja-JP" sz="1200" b="1" baseline="-25000">
                <a:latin typeface="Times New Roman" charset="0"/>
                <a:ea typeface="MS Mincho" charset="0"/>
                <a:cs typeface="MS Mincho" charset="0"/>
              </a:rPr>
              <a:t>SC</a:t>
            </a:r>
            <a:r>
              <a:rPr lang="vi-VN" altLang="ja-JP" sz="1200" b="1">
                <a:latin typeface="Times New Roman" charset="0"/>
                <a:ea typeface="MS Mincho" charset="0"/>
                <a:cs typeface="MS Mincho" charset="0"/>
              </a:rPr>
              <a:t> = 420</a:t>
            </a:r>
            <a:endParaRPr lang="vi-VN" sz="1800">
              <a:ea typeface="MS Mincho" charset="0"/>
              <a:cs typeface="MS Mincho" charset="0"/>
            </a:endParaRPr>
          </a:p>
        </p:txBody>
      </p:sp>
      <p:sp>
        <p:nvSpPr>
          <p:cNvPr id="40990" name="Line 119"/>
          <p:cNvSpPr>
            <a:spLocks noChangeShapeType="1"/>
          </p:cNvSpPr>
          <p:nvPr/>
        </p:nvSpPr>
        <p:spPr bwMode="auto">
          <a:xfrm>
            <a:off x="762000" y="1550988"/>
            <a:ext cx="39687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0991" name="AutoShape 120"/>
          <p:cNvSpPr>
            <a:spLocks noChangeArrowheads="1"/>
          </p:cNvSpPr>
          <p:nvPr/>
        </p:nvSpPr>
        <p:spPr bwMode="auto">
          <a:xfrm>
            <a:off x="2874963" y="3929063"/>
            <a:ext cx="265112" cy="184150"/>
          </a:xfrm>
          <a:prstGeom prst="flowChartOr">
            <a:avLst/>
          </a:prstGeom>
          <a:solidFill>
            <a:srgbClr val="FFFFFF"/>
          </a:solidFill>
          <a:ln w="19050">
            <a:solidFill>
              <a:srgbClr val="000000"/>
            </a:solidFill>
            <a:round/>
            <a:headEnd/>
            <a:tailEnd/>
          </a:ln>
        </p:spPr>
        <p:txBody>
          <a:bodyPr/>
          <a:lstStyle/>
          <a:p>
            <a:pPr eaLnBrk="1" hangingPunct="1"/>
            <a:endParaRPr lang="en-US"/>
          </a:p>
        </p:txBody>
      </p:sp>
      <p:sp>
        <p:nvSpPr>
          <p:cNvPr id="40992" name="Line 121"/>
          <p:cNvSpPr>
            <a:spLocks noChangeShapeType="1"/>
          </p:cNvSpPr>
          <p:nvPr/>
        </p:nvSpPr>
        <p:spPr bwMode="auto">
          <a:xfrm>
            <a:off x="3006725" y="1550988"/>
            <a:ext cx="0" cy="2378075"/>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0993" name="Line 122"/>
          <p:cNvSpPr>
            <a:spLocks noChangeShapeType="1"/>
          </p:cNvSpPr>
          <p:nvPr/>
        </p:nvSpPr>
        <p:spPr bwMode="auto">
          <a:xfrm>
            <a:off x="3140075" y="4021138"/>
            <a:ext cx="131763"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0994" name="Line 123"/>
          <p:cNvSpPr>
            <a:spLocks noChangeShapeType="1"/>
          </p:cNvSpPr>
          <p:nvPr/>
        </p:nvSpPr>
        <p:spPr bwMode="auto">
          <a:xfrm flipV="1">
            <a:off x="3271838" y="1550988"/>
            <a:ext cx="0" cy="247015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0995" name="Line 124"/>
          <p:cNvSpPr>
            <a:spLocks noChangeShapeType="1"/>
          </p:cNvSpPr>
          <p:nvPr/>
        </p:nvSpPr>
        <p:spPr bwMode="auto">
          <a:xfrm>
            <a:off x="3271838" y="1550988"/>
            <a:ext cx="395287"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0996" name="Line 125"/>
          <p:cNvSpPr>
            <a:spLocks noChangeShapeType="1"/>
          </p:cNvSpPr>
          <p:nvPr/>
        </p:nvSpPr>
        <p:spPr bwMode="auto">
          <a:xfrm>
            <a:off x="762000" y="2465388"/>
            <a:ext cx="39687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0997" name="Line 126"/>
          <p:cNvSpPr>
            <a:spLocks noChangeShapeType="1"/>
          </p:cNvSpPr>
          <p:nvPr/>
        </p:nvSpPr>
        <p:spPr bwMode="auto">
          <a:xfrm>
            <a:off x="762000" y="2922588"/>
            <a:ext cx="39687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0998" name="Line 127"/>
          <p:cNvSpPr>
            <a:spLocks noChangeShapeType="1"/>
          </p:cNvSpPr>
          <p:nvPr/>
        </p:nvSpPr>
        <p:spPr bwMode="auto">
          <a:xfrm>
            <a:off x="762000" y="3379788"/>
            <a:ext cx="39687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0999" name="Line 128"/>
          <p:cNvSpPr>
            <a:spLocks noChangeShapeType="1"/>
          </p:cNvSpPr>
          <p:nvPr/>
        </p:nvSpPr>
        <p:spPr bwMode="auto">
          <a:xfrm>
            <a:off x="762000" y="3838575"/>
            <a:ext cx="39687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00" name="Line 129"/>
          <p:cNvSpPr>
            <a:spLocks noChangeShapeType="1"/>
          </p:cNvSpPr>
          <p:nvPr/>
        </p:nvSpPr>
        <p:spPr bwMode="auto">
          <a:xfrm>
            <a:off x="762000" y="4294188"/>
            <a:ext cx="39687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01" name="Line 130"/>
          <p:cNvSpPr>
            <a:spLocks noChangeShapeType="1"/>
          </p:cNvSpPr>
          <p:nvPr/>
        </p:nvSpPr>
        <p:spPr bwMode="auto">
          <a:xfrm>
            <a:off x="762000" y="2008188"/>
            <a:ext cx="39687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02" name="Line 131"/>
          <p:cNvSpPr>
            <a:spLocks noChangeShapeType="1"/>
          </p:cNvSpPr>
          <p:nvPr/>
        </p:nvSpPr>
        <p:spPr bwMode="auto">
          <a:xfrm>
            <a:off x="3403600" y="2008188"/>
            <a:ext cx="26352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03" name="Line 132"/>
          <p:cNvSpPr>
            <a:spLocks noChangeShapeType="1"/>
          </p:cNvSpPr>
          <p:nvPr/>
        </p:nvSpPr>
        <p:spPr bwMode="auto">
          <a:xfrm>
            <a:off x="3403600" y="2465388"/>
            <a:ext cx="26352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04" name="Line 133"/>
          <p:cNvSpPr>
            <a:spLocks noChangeShapeType="1"/>
          </p:cNvSpPr>
          <p:nvPr/>
        </p:nvSpPr>
        <p:spPr bwMode="auto">
          <a:xfrm>
            <a:off x="3403600" y="2922588"/>
            <a:ext cx="26352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05" name="Line 134"/>
          <p:cNvSpPr>
            <a:spLocks noChangeShapeType="1"/>
          </p:cNvSpPr>
          <p:nvPr/>
        </p:nvSpPr>
        <p:spPr bwMode="auto">
          <a:xfrm>
            <a:off x="3403600" y="3379788"/>
            <a:ext cx="26352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06" name="Line 135"/>
          <p:cNvSpPr>
            <a:spLocks noChangeShapeType="1"/>
          </p:cNvSpPr>
          <p:nvPr/>
        </p:nvSpPr>
        <p:spPr bwMode="auto">
          <a:xfrm>
            <a:off x="2346325" y="1550988"/>
            <a:ext cx="660400"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07" name="Line 136"/>
          <p:cNvSpPr>
            <a:spLocks noChangeShapeType="1"/>
          </p:cNvSpPr>
          <p:nvPr/>
        </p:nvSpPr>
        <p:spPr bwMode="auto">
          <a:xfrm>
            <a:off x="2346325" y="2008188"/>
            <a:ext cx="39687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08" name="Line 137"/>
          <p:cNvSpPr>
            <a:spLocks noChangeShapeType="1"/>
          </p:cNvSpPr>
          <p:nvPr/>
        </p:nvSpPr>
        <p:spPr bwMode="auto">
          <a:xfrm>
            <a:off x="2743200" y="2008188"/>
            <a:ext cx="263525" cy="1920875"/>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1009" name="Line 138"/>
          <p:cNvSpPr>
            <a:spLocks noChangeShapeType="1"/>
          </p:cNvSpPr>
          <p:nvPr/>
        </p:nvSpPr>
        <p:spPr bwMode="auto">
          <a:xfrm>
            <a:off x="2346325" y="2465388"/>
            <a:ext cx="265113"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10" name="Line 139"/>
          <p:cNvSpPr>
            <a:spLocks noChangeShapeType="1"/>
          </p:cNvSpPr>
          <p:nvPr/>
        </p:nvSpPr>
        <p:spPr bwMode="auto">
          <a:xfrm>
            <a:off x="2346325" y="2922588"/>
            <a:ext cx="265113"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11" name="Line 140"/>
          <p:cNvSpPr>
            <a:spLocks noChangeShapeType="1"/>
          </p:cNvSpPr>
          <p:nvPr/>
        </p:nvSpPr>
        <p:spPr bwMode="auto">
          <a:xfrm>
            <a:off x="2346325" y="3379788"/>
            <a:ext cx="265113"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12" name="Line 141"/>
          <p:cNvSpPr>
            <a:spLocks noChangeShapeType="1"/>
          </p:cNvSpPr>
          <p:nvPr/>
        </p:nvSpPr>
        <p:spPr bwMode="auto">
          <a:xfrm>
            <a:off x="2346325" y="3838575"/>
            <a:ext cx="265113"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13" name="Line 142"/>
          <p:cNvSpPr>
            <a:spLocks noChangeShapeType="1"/>
          </p:cNvSpPr>
          <p:nvPr/>
        </p:nvSpPr>
        <p:spPr bwMode="auto">
          <a:xfrm>
            <a:off x="2346325" y="4294188"/>
            <a:ext cx="265113"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14" name="Line 143"/>
          <p:cNvSpPr>
            <a:spLocks noChangeShapeType="1"/>
          </p:cNvSpPr>
          <p:nvPr/>
        </p:nvSpPr>
        <p:spPr bwMode="auto">
          <a:xfrm>
            <a:off x="2611438" y="2465388"/>
            <a:ext cx="395287" cy="14636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15" name="Line 144"/>
          <p:cNvSpPr>
            <a:spLocks noChangeShapeType="1"/>
          </p:cNvSpPr>
          <p:nvPr/>
        </p:nvSpPr>
        <p:spPr bwMode="auto">
          <a:xfrm>
            <a:off x="2611438" y="3838575"/>
            <a:ext cx="263525" cy="182563"/>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16" name="Line 145"/>
          <p:cNvSpPr>
            <a:spLocks noChangeShapeType="1"/>
          </p:cNvSpPr>
          <p:nvPr/>
        </p:nvSpPr>
        <p:spPr bwMode="auto">
          <a:xfrm>
            <a:off x="2611438" y="2922588"/>
            <a:ext cx="263525" cy="109855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17" name="Line 146"/>
          <p:cNvSpPr>
            <a:spLocks noChangeShapeType="1"/>
          </p:cNvSpPr>
          <p:nvPr/>
        </p:nvSpPr>
        <p:spPr bwMode="auto">
          <a:xfrm>
            <a:off x="2611438" y="3379788"/>
            <a:ext cx="263525" cy="64135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18" name="Line 147"/>
          <p:cNvSpPr>
            <a:spLocks noChangeShapeType="1"/>
          </p:cNvSpPr>
          <p:nvPr/>
        </p:nvSpPr>
        <p:spPr bwMode="auto">
          <a:xfrm flipV="1">
            <a:off x="2611438" y="4021138"/>
            <a:ext cx="263525" cy="274637"/>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19" name="Line 148"/>
          <p:cNvSpPr>
            <a:spLocks noChangeShapeType="1"/>
          </p:cNvSpPr>
          <p:nvPr/>
        </p:nvSpPr>
        <p:spPr bwMode="auto">
          <a:xfrm>
            <a:off x="2346325" y="4751388"/>
            <a:ext cx="265113"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20" name="Line 149"/>
          <p:cNvSpPr>
            <a:spLocks noChangeShapeType="1"/>
          </p:cNvSpPr>
          <p:nvPr/>
        </p:nvSpPr>
        <p:spPr bwMode="auto">
          <a:xfrm flipV="1">
            <a:off x="2611438" y="4021138"/>
            <a:ext cx="263525" cy="73183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21" name="Line 150"/>
          <p:cNvSpPr>
            <a:spLocks noChangeShapeType="1"/>
          </p:cNvSpPr>
          <p:nvPr/>
        </p:nvSpPr>
        <p:spPr bwMode="auto">
          <a:xfrm>
            <a:off x="2346325" y="5208588"/>
            <a:ext cx="265113"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22" name="Line 151"/>
          <p:cNvSpPr>
            <a:spLocks noChangeShapeType="1"/>
          </p:cNvSpPr>
          <p:nvPr/>
        </p:nvSpPr>
        <p:spPr bwMode="auto">
          <a:xfrm flipV="1">
            <a:off x="2611438" y="4021138"/>
            <a:ext cx="263525" cy="118903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23" name="Line 152"/>
          <p:cNvSpPr>
            <a:spLocks noChangeShapeType="1"/>
          </p:cNvSpPr>
          <p:nvPr/>
        </p:nvSpPr>
        <p:spPr bwMode="auto">
          <a:xfrm>
            <a:off x="762000" y="4751388"/>
            <a:ext cx="39687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24" name="Line 153"/>
          <p:cNvSpPr>
            <a:spLocks noChangeShapeType="1"/>
          </p:cNvSpPr>
          <p:nvPr/>
        </p:nvSpPr>
        <p:spPr bwMode="auto">
          <a:xfrm>
            <a:off x="762000" y="5208588"/>
            <a:ext cx="39687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25" name="Line 154"/>
          <p:cNvSpPr>
            <a:spLocks noChangeShapeType="1"/>
          </p:cNvSpPr>
          <p:nvPr/>
        </p:nvSpPr>
        <p:spPr bwMode="auto">
          <a:xfrm>
            <a:off x="762000" y="5665788"/>
            <a:ext cx="39687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26" name="Line 155"/>
          <p:cNvSpPr>
            <a:spLocks noChangeShapeType="1"/>
          </p:cNvSpPr>
          <p:nvPr/>
        </p:nvSpPr>
        <p:spPr bwMode="auto">
          <a:xfrm>
            <a:off x="762000" y="6581775"/>
            <a:ext cx="39687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27" name="Line 156"/>
          <p:cNvSpPr>
            <a:spLocks noChangeShapeType="1"/>
          </p:cNvSpPr>
          <p:nvPr/>
        </p:nvSpPr>
        <p:spPr bwMode="auto">
          <a:xfrm>
            <a:off x="762000" y="6124575"/>
            <a:ext cx="39687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28" name="Line 157"/>
          <p:cNvSpPr>
            <a:spLocks noChangeShapeType="1"/>
          </p:cNvSpPr>
          <p:nvPr/>
        </p:nvSpPr>
        <p:spPr bwMode="auto">
          <a:xfrm>
            <a:off x="2346325" y="5665788"/>
            <a:ext cx="265113"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29" name="Line 158"/>
          <p:cNvSpPr>
            <a:spLocks noChangeShapeType="1"/>
          </p:cNvSpPr>
          <p:nvPr/>
        </p:nvSpPr>
        <p:spPr bwMode="auto">
          <a:xfrm flipV="1">
            <a:off x="2611438" y="4113213"/>
            <a:ext cx="395287" cy="1554162"/>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30" name="Line 159"/>
          <p:cNvSpPr>
            <a:spLocks noChangeShapeType="1"/>
          </p:cNvSpPr>
          <p:nvPr/>
        </p:nvSpPr>
        <p:spPr bwMode="auto">
          <a:xfrm>
            <a:off x="2346325" y="6124575"/>
            <a:ext cx="39687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31" name="Line 160"/>
          <p:cNvSpPr>
            <a:spLocks noChangeShapeType="1"/>
          </p:cNvSpPr>
          <p:nvPr/>
        </p:nvSpPr>
        <p:spPr bwMode="auto">
          <a:xfrm flipV="1">
            <a:off x="2743200" y="4113213"/>
            <a:ext cx="263525" cy="2011362"/>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32" name="Line 161"/>
          <p:cNvSpPr>
            <a:spLocks noChangeShapeType="1"/>
          </p:cNvSpPr>
          <p:nvPr/>
        </p:nvSpPr>
        <p:spPr bwMode="auto">
          <a:xfrm>
            <a:off x="2346325" y="6581775"/>
            <a:ext cx="660400"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33" name="Line 162"/>
          <p:cNvSpPr>
            <a:spLocks noChangeShapeType="1"/>
          </p:cNvSpPr>
          <p:nvPr/>
        </p:nvSpPr>
        <p:spPr bwMode="auto">
          <a:xfrm flipV="1">
            <a:off x="3006725" y="4113213"/>
            <a:ext cx="0" cy="2468562"/>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34" name="AutoShape 163"/>
          <p:cNvSpPr>
            <a:spLocks noChangeArrowheads="1"/>
          </p:cNvSpPr>
          <p:nvPr/>
        </p:nvSpPr>
        <p:spPr bwMode="auto">
          <a:xfrm>
            <a:off x="5253038" y="2374900"/>
            <a:ext cx="263525" cy="182563"/>
          </a:xfrm>
          <a:prstGeom prst="flowChartOr">
            <a:avLst/>
          </a:prstGeom>
          <a:solidFill>
            <a:srgbClr val="FFFFFF"/>
          </a:solidFill>
          <a:ln w="19050">
            <a:solidFill>
              <a:srgbClr val="000000"/>
            </a:solidFill>
            <a:round/>
            <a:headEnd/>
            <a:tailEnd/>
          </a:ln>
        </p:spPr>
        <p:txBody>
          <a:bodyPr/>
          <a:lstStyle/>
          <a:p>
            <a:pPr eaLnBrk="1" hangingPunct="1"/>
            <a:endParaRPr lang="en-US"/>
          </a:p>
        </p:txBody>
      </p:sp>
      <p:sp>
        <p:nvSpPr>
          <p:cNvPr id="41035" name="Line 164"/>
          <p:cNvSpPr>
            <a:spLocks noChangeShapeType="1"/>
          </p:cNvSpPr>
          <p:nvPr/>
        </p:nvSpPr>
        <p:spPr bwMode="auto">
          <a:xfrm>
            <a:off x="4856163" y="2465388"/>
            <a:ext cx="39687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36" name="Line 165"/>
          <p:cNvSpPr>
            <a:spLocks noChangeShapeType="1"/>
          </p:cNvSpPr>
          <p:nvPr/>
        </p:nvSpPr>
        <p:spPr bwMode="auto">
          <a:xfrm>
            <a:off x="4856163" y="1550988"/>
            <a:ext cx="528637"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37" name="Line 166"/>
          <p:cNvSpPr>
            <a:spLocks noChangeShapeType="1"/>
          </p:cNvSpPr>
          <p:nvPr/>
        </p:nvSpPr>
        <p:spPr bwMode="auto">
          <a:xfrm>
            <a:off x="5384800" y="1550988"/>
            <a:ext cx="0" cy="823912"/>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38" name="Line 167"/>
          <p:cNvSpPr>
            <a:spLocks noChangeShapeType="1"/>
          </p:cNvSpPr>
          <p:nvPr/>
        </p:nvSpPr>
        <p:spPr bwMode="auto">
          <a:xfrm>
            <a:off x="4856163" y="3379788"/>
            <a:ext cx="528637"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39" name="Line 168"/>
          <p:cNvSpPr>
            <a:spLocks noChangeShapeType="1"/>
          </p:cNvSpPr>
          <p:nvPr/>
        </p:nvSpPr>
        <p:spPr bwMode="auto">
          <a:xfrm flipV="1">
            <a:off x="5384800" y="2557463"/>
            <a:ext cx="0" cy="822325"/>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40" name="Line 169"/>
          <p:cNvSpPr>
            <a:spLocks noChangeShapeType="1"/>
          </p:cNvSpPr>
          <p:nvPr/>
        </p:nvSpPr>
        <p:spPr bwMode="auto">
          <a:xfrm>
            <a:off x="4856163" y="2008188"/>
            <a:ext cx="265112"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41" name="Line 170"/>
          <p:cNvSpPr>
            <a:spLocks noChangeShapeType="1"/>
          </p:cNvSpPr>
          <p:nvPr/>
        </p:nvSpPr>
        <p:spPr bwMode="auto">
          <a:xfrm>
            <a:off x="5121275" y="2008188"/>
            <a:ext cx="131763" cy="45720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42" name="Line 171"/>
          <p:cNvSpPr>
            <a:spLocks noChangeShapeType="1"/>
          </p:cNvSpPr>
          <p:nvPr/>
        </p:nvSpPr>
        <p:spPr bwMode="auto">
          <a:xfrm>
            <a:off x="4856163" y="2922588"/>
            <a:ext cx="265112"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43" name="Line 172"/>
          <p:cNvSpPr>
            <a:spLocks noChangeShapeType="1"/>
          </p:cNvSpPr>
          <p:nvPr/>
        </p:nvSpPr>
        <p:spPr bwMode="auto">
          <a:xfrm flipV="1">
            <a:off x="5121275" y="2465388"/>
            <a:ext cx="131763" cy="45720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44" name="Line 173"/>
          <p:cNvSpPr>
            <a:spLocks noChangeShapeType="1"/>
          </p:cNvSpPr>
          <p:nvPr/>
        </p:nvSpPr>
        <p:spPr bwMode="auto">
          <a:xfrm>
            <a:off x="5516563" y="2465388"/>
            <a:ext cx="265112"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45" name="Line 174"/>
          <p:cNvSpPr>
            <a:spLocks noChangeShapeType="1"/>
          </p:cNvSpPr>
          <p:nvPr/>
        </p:nvSpPr>
        <p:spPr bwMode="auto">
          <a:xfrm flipV="1">
            <a:off x="5781675" y="1550988"/>
            <a:ext cx="0" cy="91598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46" name="Line 175"/>
          <p:cNvSpPr>
            <a:spLocks noChangeShapeType="1"/>
          </p:cNvSpPr>
          <p:nvPr/>
        </p:nvSpPr>
        <p:spPr bwMode="auto">
          <a:xfrm>
            <a:off x="5781675" y="1550988"/>
            <a:ext cx="395288"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47" name="Line 176"/>
          <p:cNvSpPr>
            <a:spLocks noChangeShapeType="1"/>
          </p:cNvSpPr>
          <p:nvPr/>
        </p:nvSpPr>
        <p:spPr bwMode="auto">
          <a:xfrm>
            <a:off x="5913438" y="2008188"/>
            <a:ext cx="26352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48" name="Line 177"/>
          <p:cNvSpPr>
            <a:spLocks noChangeShapeType="1"/>
          </p:cNvSpPr>
          <p:nvPr/>
        </p:nvSpPr>
        <p:spPr bwMode="auto">
          <a:xfrm>
            <a:off x="5913438" y="2465388"/>
            <a:ext cx="26352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49" name="Line 178"/>
          <p:cNvSpPr>
            <a:spLocks noChangeShapeType="1"/>
          </p:cNvSpPr>
          <p:nvPr/>
        </p:nvSpPr>
        <p:spPr bwMode="auto">
          <a:xfrm>
            <a:off x="5913438" y="2922588"/>
            <a:ext cx="26352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50" name="Line 179"/>
          <p:cNvSpPr>
            <a:spLocks noChangeShapeType="1"/>
          </p:cNvSpPr>
          <p:nvPr/>
        </p:nvSpPr>
        <p:spPr bwMode="auto">
          <a:xfrm>
            <a:off x="5913438" y="3379788"/>
            <a:ext cx="26352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51" name="Line 180"/>
          <p:cNvSpPr>
            <a:spLocks noChangeShapeType="1"/>
          </p:cNvSpPr>
          <p:nvPr/>
        </p:nvSpPr>
        <p:spPr bwMode="auto">
          <a:xfrm>
            <a:off x="5913438" y="3838575"/>
            <a:ext cx="26352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52" name="Line 181"/>
          <p:cNvSpPr>
            <a:spLocks noChangeShapeType="1"/>
          </p:cNvSpPr>
          <p:nvPr/>
        </p:nvSpPr>
        <p:spPr bwMode="auto">
          <a:xfrm>
            <a:off x="5913438" y="4294188"/>
            <a:ext cx="26352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53" name="Line 182"/>
          <p:cNvSpPr>
            <a:spLocks noChangeShapeType="1"/>
          </p:cNvSpPr>
          <p:nvPr/>
        </p:nvSpPr>
        <p:spPr bwMode="auto">
          <a:xfrm>
            <a:off x="5913438" y="4751388"/>
            <a:ext cx="26352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54" name="Line 183"/>
          <p:cNvSpPr>
            <a:spLocks noChangeShapeType="1"/>
          </p:cNvSpPr>
          <p:nvPr/>
        </p:nvSpPr>
        <p:spPr bwMode="auto">
          <a:xfrm>
            <a:off x="5913438" y="5208588"/>
            <a:ext cx="26352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55" name="Line 184"/>
          <p:cNvSpPr>
            <a:spLocks noChangeShapeType="1"/>
          </p:cNvSpPr>
          <p:nvPr/>
        </p:nvSpPr>
        <p:spPr bwMode="auto">
          <a:xfrm>
            <a:off x="5913438" y="5665788"/>
            <a:ext cx="263525"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56" name="AutoShape 185"/>
          <p:cNvSpPr>
            <a:spLocks noChangeArrowheads="1"/>
          </p:cNvSpPr>
          <p:nvPr/>
        </p:nvSpPr>
        <p:spPr bwMode="auto">
          <a:xfrm>
            <a:off x="7894638" y="3471863"/>
            <a:ext cx="263525" cy="182562"/>
          </a:xfrm>
          <a:prstGeom prst="flowChartOr">
            <a:avLst/>
          </a:prstGeom>
          <a:solidFill>
            <a:srgbClr val="FFFFFF"/>
          </a:solidFill>
          <a:ln w="19050">
            <a:solidFill>
              <a:srgbClr val="000000"/>
            </a:solidFill>
            <a:round/>
            <a:headEnd/>
            <a:tailEnd/>
          </a:ln>
        </p:spPr>
        <p:txBody>
          <a:bodyPr/>
          <a:lstStyle/>
          <a:p>
            <a:pPr eaLnBrk="1" hangingPunct="1"/>
            <a:endParaRPr lang="en-US"/>
          </a:p>
        </p:txBody>
      </p:sp>
      <p:sp>
        <p:nvSpPr>
          <p:cNvPr id="41057" name="Line 186"/>
          <p:cNvSpPr>
            <a:spLocks noChangeShapeType="1"/>
          </p:cNvSpPr>
          <p:nvPr/>
        </p:nvSpPr>
        <p:spPr bwMode="auto">
          <a:xfrm>
            <a:off x="7366000" y="1550988"/>
            <a:ext cx="660400"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58" name="Line 187"/>
          <p:cNvSpPr>
            <a:spLocks noChangeShapeType="1"/>
          </p:cNvSpPr>
          <p:nvPr/>
        </p:nvSpPr>
        <p:spPr bwMode="auto">
          <a:xfrm>
            <a:off x="8026400" y="1550988"/>
            <a:ext cx="0" cy="1920875"/>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59" name="Line 188"/>
          <p:cNvSpPr>
            <a:spLocks noChangeShapeType="1"/>
          </p:cNvSpPr>
          <p:nvPr/>
        </p:nvSpPr>
        <p:spPr bwMode="auto">
          <a:xfrm flipV="1">
            <a:off x="8026400" y="3654425"/>
            <a:ext cx="0" cy="2011363"/>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60" name="Line 189"/>
          <p:cNvSpPr>
            <a:spLocks noChangeShapeType="1"/>
          </p:cNvSpPr>
          <p:nvPr/>
        </p:nvSpPr>
        <p:spPr bwMode="auto">
          <a:xfrm>
            <a:off x="7366000" y="5665788"/>
            <a:ext cx="660400"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61" name="Line 190"/>
          <p:cNvSpPr>
            <a:spLocks noChangeShapeType="1"/>
          </p:cNvSpPr>
          <p:nvPr/>
        </p:nvSpPr>
        <p:spPr bwMode="auto">
          <a:xfrm>
            <a:off x="7366000" y="2008188"/>
            <a:ext cx="39687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62" name="Line 191"/>
          <p:cNvSpPr>
            <a:spLocks noChangeShapeType="1"/>
          </p:cNvSpPr>
          <p:nvPr/>
        </p:nvSpPr>
        <p:spPr bwMode="auto">
          <a:xfrm>
            <a:off x="7762875" y="2008188"/>
            <a:ext cx="263525" cy="14636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63" name="Line 192"/>
          <p:cNvSpPr>
            <a:spLocks noChangeShapeType="1"/>
          </p:cNvSpPr>
          <p:nvPr/>
        </p:nvSpPr>
        <p:spPr bwMode="auto">
          <a:xfrm>
            <a:off x="7366000" y="2465388"/>
            <a:ext cx="26352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64" name="Line 193"/>
          <p:cNvSpPr>
            <a:spLocks noChangeShapeType="1"/>
          </p:cNvSpPr>
          <p:nvPr/>
        </p:nvSpPr>
        <p:spPr bwMode="auto">
          <a:xfrm>
            <a:off x="7629525" y="2465388"/>
            <a:ext cx="396875" cy="10064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65" name="Line 194"/>
          <p:cNvSpPr>
            <a:spLocks noChangeShapeType="1"/>
          </p:cNvSpPr>
          <p:nvPr/>
        </p:nvSpPr>
        <p:spPr bwMode="auto">
          <a:xfrm>
            <a:off x="7366000" y="2922588"/>
            <a:ext cx="26352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66" name="Line 195"/>
          <p:cNvSpPr>
            <a:spLocks noChangeShapeType="1"/>
          </p:cNvSpPr>
          <p:nvPr/>
        </p:nvSpPr>
        <p:spPr bwMode="auto">
          <a:xfrm>
            <a:off x="7629525" y="2922588"/>
            <a:ext cx="265113" cy="639762"/>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67" name="Line 196"/>
          <p:cNvSpPr>
            <a:spLocks noChangeShapeType="1"/>
          </p:cNvSpPr>
          <p:nvPr/>
        </p:nvSpPr>
        <p:spPr bwMode="auto">
          <a:xfrm>
            <a:off x="7366000" y="3379788"/>
            <a:ext cx="26352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68" name="Line 197"/>
          <p:cNvSpPr>
            <a:spLocks noChangeShapeType="1"/>
          </p:cNvSpPr>
          <p:nvPr/>
        </p:nvSpPr>
        <p:spPr bwMode="auto">
          <a:xfrm>
            <a:off x="7629525" y="3379788"/>
            <a:ext cx="265113" cy="182562"/>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69" name="Line 198"/>
          <p:cNvSpPr>
            <a:spLocks noChangeShapeType="1"/>
          </p:cNvSpPr>
          <p:nvPr/>
        </p:nvSpPr>
        <p:spPr bwMode="auto">
          <a:xfrm>
            <a:off x="7366000" y="3838575"/>
            <a:ext cx="26352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70" name="Line 199"/>
          <p:cNvSpPr>
            <a:spLocks noChangeShapeType="1"/>
          </p:cNvSpPr>
          <p:nvPr/>
        </p:nvSpPr>
        <p:spPr bwMode="auto">
          <a:xfrm flipV="1">
            <a:off x="7629525" y="3562350"/>
            <a:ext cx="265113" cy="274638"/>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71" name="Line 200"/>
          <p:cNvSpPr>
            <a:spLocks noChangeShapeType="1"/>
          </p:cNvSpPr>
          <p:nvPr/>
        </p:nvSpPr>
        <p:spPr bwMode="auto">
          <a:xfrm>
            <a:off x="7366000" y="4294188"/>
            <a:ext cx="26352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72" name="Line 201"/>
          <p:cNvSpPr>
            <a:spLocks noChangeShapeType="1"/>
          </p:cNvSpPr>
          <p:nvPr/>
        </p:nvSpPr>
        <p:spPr bwMode="auto">
          <a:xfrm flipV="1">
            <a:off x="7629525" y="3654425"/>
            <a:ext cx="265113" cy="639763"/>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73" name="Line 202"/>
          <p:cNvSpPr>
            <a:spLocks noChangeShapeType="1"/>
          </p:cNvSpPr>
          <p:nvPr/>
        </p:nvSpPr>
        <p:spPr bwMode="auto">
          <a:xfrm>
            <a:off x="7366000" y="4751388"/>
            <a:ext cx="26352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74" name="Line 203"/>
          <p:cNvSpPr>
            <a:spLocks noChangeShapeType="1"/>
          </p:cNvSpPr>
          <p:nvPr/>
        </p:nvSpPr>
        <p:spPr bwMode="auto">
          <a:xfrm flipV="1">
            <a:off x="7629525" y="3654425"/>
            <a:ext cx="396875" cy="1096963"/>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75" name="Line 204"/>
          <p:cNvSpPr>
            <a:spLocks noChangeShapeType="1"/>
          </p:cNvSpPr>
          <p:nvPr/>
        </p:nvSpPr>
        <p:spPr bwMode="auto">
          <a:xfrm>
            <a:off x="7366000" y="5208588"/>
            <a:ext cx="39687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76" name="Line 205"/>
          <p:cNvSpPr>
            <a:spLocks noChangeShapeType="1"/>
          </p:cNvSpPr>
          <p:nvPr/>
        </p:nvSpPr>
        <p:spPr bwMode="auto">
          <a:xfrm flipV="1">
            <a:off x="7762875" y="3654425"/>
            <a:ext cx="263525" cy="1554163"/>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77" name="Line 206"/>
          <p:cNvSpPr>
            <a:spLocks noChangeShapeType="1"/>
          </p:cNvSpPr>
          <p:nvPr/>
        </p:nvSpPr>
        <p:spPr bwMode="auto">
          <a:xfrm>
            <a:off x="8153400" y="3556000"/>
            <a:ext cx="396875"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41078" name="Line 207"/>
          <p:cNvSpPr>
            <a:spLocks noChangeShapeType="1"/>
          </p:cNvSpPr>
          <p:nvPr/>
        </p:nvSpPr>
        <p:spPr bwMode="auto">
          <a:xfrm>
            <a:off x="893763" y="1276350"/>
            <a:ext cx="0" cy="55784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79" name="Line 208"/>
          <p:cNvSpPr>
            <a:spLocks noChangeShapeType="1"/>
          </p:cNvSpPr>
          <p:nvPr/>
        </p:nvSpPr>
        <p:spPr bwMode="auto">
          <a:xfrm>
            <a:off x="2611438" y="1276350"/>
            <a:ext cx="0" cy="55784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80" name="Line 209"/>
          <p:cNvSpPr>
            <a:spLocks noChangeShapeType="1"/>
          </p:cNvSpPr>
          <p:nvPr/>
        </p:nvSpPr>
        <p:spPr bwMode="auto">
          <a:xfrm>
            <a:off x="893763" y="1276350"/>
            <a:ext cx="1717675"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81" name="Line 210"/>
          <p:cNvSpPr>
            <a:spLocks noChangeShapeType="1"/>
          </p:cNvSpPr>
          <p:nvPr/>
        </p:nvSpPr>
        <p:spPr bwMode="auto">
          <a:xfrm>
            <a:off x="893763" y="6858000"/>
            <a:ext cx="1717675"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82" name="Line 211"/>
          <p:cNvSpPr>
            <a:spLocks noChangeShapeType="1"/>
          </p:cNvSpPr>
          <p:nvPr/>
        </p:nvSpPr>
        <p:spPr bwMode="auto">
          <a:xfrm>
            <a:off x="3535363" y="1276350"/>
            <a:ext cx="0" cy="23780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83" name="Line 212"/>
          <p:cNvSpPr>
            <a:spLocks noChangeShapeType="1"/>
          </p:cNvSpPr>
          <p:nvPr/>
        </p:nvSpPr>
        <p:spPr bwMode="auto">
          <a:xfrm>
            <a:off x="4987925" y="1276350"/>
            <a:ext cx="0" cy="23780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84" name="Line 213"/>
          <p:cNvSpPr>
            <a:spLocks noChangeShapeType="1"/>
          </p:cNvSpPr>
          <p:nvPr/>
        </p:nvSpPr>
        <p:spPr bwMode="auto">
          <a:xfrm>
            <a:off x="3535363" y="1276350"/>
            <a:ext cx="1452562"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85" name="Line 214"/>
          <p:cNvSpPr>
            <a:spLocks noChangeShapeType="1"/>
          </p:cNvSpPr>
          <p:nvPr/>
        </p:nvSpPr>
        <p:spPr bwMode="auto">
          <a:xfrm>
            <a:off x="3535363" y="3654425"/>
            <a:ext cx="1452562"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86" name="Line 215"/>
          <p:cNvSpPr>
            <a:spLocks noChangeShapeType="1"/>
          </p:cNvSpPr>
          <p:nvPr/>
        </p:nvSpPr>
        <p:spPr bwMode="auto">
          <a:xfrm>
            <a:off x="6045200" y="1276350"/>
            <a:ext cx="0" cy="46640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87" name="Line 216"/>
          <p:cNvSpPr>
            <a:spLocks noChangeShapeType="1"/>
          </p:cNvSpPr>
          <p:nvPr/>
        </p:nvSpPr>
        <p:spPr bwMode="auto">
          <a:xfrm>
            <a:off x="7497763" y="1276350"/>
            <a:ext cx="0" cy="46640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88" name="Line 217"/>
          <p:cNvSpPr>
            <a:spLocks noChangeShapeType="1"/>
          </p:cNvSpPr>
          <p:nvPr/>
        </p:nvSpPr>
        <p:spPr bwMode="auto">
          <a:xfrm>
            <a:off x="6045200" y="1276350"/>
            <a:ext cx="1452563"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89" name="Line 218"/>
          <p:cNvSpPr>
            <a:spLocks noChangeShapeType="1"/>
          </p:cNvSpPr>
          <p:nvPr/>
        </p:nvSpPr>
        <p:spPr bwMode="auto">
          <a:xfrm>
            <a:off x="6045200" y="5940425"/>
            <a:ext cx="1452563"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90" name="Text Box 219"/>
          <p:cNvSpPr txBox="1">
            <a:spLocks noChangeArrowheads="1"/>
          </p:cNvSpPr>
          <p:nvPr/>
        </p:nvSpPr>
        <p:spPr bwMode="auto">
          <a:xfrm>
            <a:off x="893763" y="990600"/>
            <a:ext cx="1717675"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t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600" b="1">
                <a:solidFill>
                  <a:srgbClr val="000066"/>
                </a:solidFill>
                <a:latin typeface="Times New Roman" charset="0"/>
                <a:ea typeface="MS Mincho" charset="0"/>
                <a:cs typeface="MS Mincho" charset="0"/>
              </a:rPr>
              <a:t>FDM mức 1</a:t>
            </a:r>
            <a:endParaRPr lang="vi-VN" sz="1600" b="1">
              <a:solidFill>
                <a:srgbClr val="000066"/>
              </a:solidFill>
              <a:ea typeface="MS Mincho" charset="0"/>
              <a:cs typeface="MS Mincho" charset="0"/>
            </a:endParaRPr>
          </a:p>
        </p:txBody>
      </p:sp>
      <p:sp>
        <p:nvSpPr>
          <p:cNvPr id="41091" name="Line 220"/>
          <p:cNvSpPr>
            <a:spLocks noChangeShapeType="1"/>
          </p:cNvSpPr>
          <p:nvPr/>
        </p:nvSpPr>
        <p:spPr bwMode="auto">
          <a:xfrm>
            <a:off x="3271838" y="3857625"/>
            <a:ext cx="395287" cy="3651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92" name="Text Box 221"/>
          <p:cNvSpPr txBox="1">
            <a:spLocks noChangeArrowheads="1"/>
          </p:cNvSpPr>
          <p:nvPr/>
        </p:nvSpPr>
        <p:spPr bwMode="auto">
          <a:xfrm>
            <a:off x="4327525" y="3857625"/>
            <a:ext cx="1454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a:latin typeface="Times New Roman" charset="0"/>
                <a:ea typeface="MS Mincho" charset="0"/>
                <a:cs typeface="MS Mincho" charset="0"/>
              </a:rPr>
              <a:t>Tín hiệu FDM siêu nhóm</a:t>
            </a:r>
            <a:r>
              <a:rPr lang="vi-VN" altLang="ja-JP" sz="1200">
                <a:latin typeface="Times New Roman" charset="0"/>
                <a:ea typeface="MS Mincho" charset="0"/>
                <a:cs typeface="MS Mincho" charset="0"/>
              </a:rPr>
              <a:t> </a:t>
            </a:r>
            <a:endParaRPr lang="vi-VN" sz="1800">
              <a:ea typeface="MS Mincho" charset="0"/>
              <a:cs typeface="MS Mincho" charset="0"/>
            </a:endParaRPr>
          </a:p>
        </p:txBody>
      </p:sp>
      <p:sp>
        <p:nvSpPr>
          <p:cNvPr id="41093" name="Line 222"/>
          <p:cNvSpPr>
            <a:spLocks noChangeShapeType="1"/>
          </p:cNvSpPr>
          <p:nvPr/>
        </p:nvSpPr>
        <p:spPr bwMode="auto">
          <a:xfrm flipH="1">
            <a:off x="5434013" y="2486025"/>
            <a:ext cx="242887" cy="13716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094" name="Text Box 223"/>
          <p:cNvSpPr txBox="1">
            <a:spLocks noChangeArrowheads="1"/>
          </p:cNvSpPr>
          <p:nvPr/>
        </p:nvSpPr>
        <p:spPr bwMode="auto">
          <a:xfrm>
            <a:off x="8310563" y="3733800"/>
            <a:ext cx="528637" cy="1462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a:latin typeface="Times New Roman" charset="0"/>
                <a:ea typeface="MS Mincho" charset="0"/>
                <a:cs typeface="MS Mincho" charset="0"/>
              </a:rPr>
              <a:t>Tín hiệu FDM nhóm chủ</a:t>
            </a:r>
            <a:endParaRPr lang="vi-VN" sz="1800">
              <a:ea typeface="MS Mincho" charset="0"/>
              <a:cs typeface="MS Mincho" charset="0"/>
            </a:endParaRPr>
          </a:p>
        </p:txBody>
      </p:sp>
      <p:sp>
        <p:nvSpPr>
          <p:cNvPr id="41095" name="Line 224"/>
          <p:cNvSpPr>
            <a:spLocks noChangeShapeType="1"/>
          </p:cNvSpPr>
          <p:nvPr/>
        </p:nvSpPr>
        <p:spPr bwMode="auto">
          <a:xfrm>
            <a:off x="8289925" y="3581400"/>
            <a:ext cx="0" cy="366713"/>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tIns="0" bIns="0"/>
          <a:lstStyle/>
          <a:p>
            <a:endParaRPr lang="en-US"/>
          </a:p>
        </p:txBody>
      </p:sp>
      <p:sp>
        <p:nvSpPr>
          <p:cNvPr id="41096" name="Text Box 225"/>
          <p:cNvSpPr txBox="1">
            <a:spLocks noChangeArrowheads="1"/>
          </p:cNvSpPr>
          <p:nvPr/>
        </p:nvSpPr>
        <p:spPr bwMode="auto">
          <a:xfrm>
            <a:off x="3403600" y="1004888"/>
            <a:ext cx="1717675" cy="1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t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600" b="1">
                <a:solidFill>
                  <a:srgbClr val="000066"/>
                </a:solidFill>
                <a:latin typeface="Times New Roman" charset="0"/>
                <a:ea typeface="MS Mincho" charset="0"/>
                <a:cs typeface="MS Mincho" charset="0"/>
              </a:rPr>
              <a:t>FDM mức 2</a:t>
            </a:r>
            <a:endParaRPr lang="vi-VN" sz="1600" b="1">
              <a:solidFill>
                <a:srgbClr val="000066"/>
              </a:solidFill>
              <a:latin typeface="Times New Roman" charset="0"/>
              <a:ea typeface="MS Mincho" charset="0"/>
              <a:cs typeface="MS Mincho" charset="0"/>
            </a:endParaRPr>
          </a:p>
        </p:txBody>
      </p:sp>
      <p:sp>
        <p:nvSpPr>
          <p:cNvPr id="41097" name="Text Box 226"/>
          <p:cNvSpPr txBox="1">
            <a:spLocks noChangeArrowheads="1"/>
          </p:cNvSpPr>
          <p:nvPr/>
        </p:nvSpPr>
        <p:spPr bwMode="auto">
          <a:xfrm>
            <a:off x="6045200" y="1004888"/>
            <a:ext cx="1717675" cy="1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t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600" b="1">
                <a:solidFill>
                  <a:srgbClr val="000066"/>
                </a:solidFill>
                <a:latin typeface="Times New Roman" charset="0"/>
                <a:ea typeface="MS Mincho" charset="0"/>
                <a:cs typeface="MS Mincho" charset="0"/>
              </a:rPr>
              <a:t>FDM mức 3</a:t>
            </a:r>
            <a:endParaRPr lang="vi-VN" sz="1600" b="1">
              <a:solidFill>
                <a:srgbClr val="000066"/>
              </a:solidFill>
              <a:latin typeface="Times New Roman" charset="0"/>
              <a:ea typeface="MS Mincho" charset="0"/>
              <a:cs typeface="MS Mincho" charset="0"/>
            </a:endParaRPr>
          </a:p>
        </p:txBody>
      </p:sp>
      <p:sp>
        <p:nvSpPr>
          <p:cNvPr id="41098" name="AutoShape 227"/>
          <p:cNvSpPr>
            <a:spLocks/>
          </p:cNvSpPr>
          <p:nvPr/>
        </p:nvSpPr>
        <p:spPr bwMode="auto">
          <a:xfrm>
            <a:off x="304800" y="1447800"/>
            <a:ext cx="381000" cy="5257800"/>
          </a:xfrm>
          <a:prstGeom prst="leftBrace">
            <a:avLst>
              <a:gd name="adj1" fmla="val 115000"/>
              <a:gd name="adj2" fmla="val 50000"/>
            </a:avLst>
          </a:prstGeom>
          <a:noFill/>
          <a:ln w="28575">
            <a:solidFill>
              <a:srgbClr val="0E5D03"/>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eaLnBrk="1" hangingPunct="1"/>
            <a:endParaRPr lang="en-US"/>
          </a:p>
        </p:txBody>
      </p:sp>
      <p:sp>
        <p:nvSpPr>
          <p:cNvPr id="41099" name="Text Box 228"/>
          <p:cNvSpPr txBox="1">
            <a:spLocks noChangeArrowheads="1"/>
          </p:cNvSpPr>
          <p:nvPr/>
        </p:nvSpPr>
        <p:spPr bwMode="auto">
          <a:xfrm>
            <a:off x="0" y="2417763"/>
            <a:ext cx="381000" cy="284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a:t>12</a:t>
            </a:r>
          </a:p>
          <a:p>
            <a:pPr eaLnBrk="1" hangingPunct="1">
              <a:spcBef>
                <a:spcPct val="50000"/>
              </a:spcBef>
            </a:pPr>
            <a:r>
              <a:rPr lang="vi-VN" sz="1800"/>
              <a:t>kênh</a:t>
            </a:r>
          </a:p>
          <a:p>
            <a:pPr eaLnBrk="1" hangingPunct="1">
              <a:spcBef>
                <a:spcPct val="50000"/>
              </a:spcBef>
            </a:pPr>
            <a:r>
              <a:rPr lang="vi-VN" sz="1800"/>
              <a:t>thoại</a:t>
            </a:r>
          </a:p>
        </p:txBody>
      </p:sp>
      <p:sp>
        <p:nvSpPr>
          <p:cNvPr id="41100" name="Text Box 229"/>
          <p:cNvSpPr txBox="1">
            <a:spLocks noChangeArrowheads="1"/>
          </p:cNvSpPr>
          <p:nvPr/>
        </p:nvSpPr>
        <p:spPr bwMode="auto">
          <a:xfrm>
            <a:off x="8305800" y="2590800"/>
            <a:ext cx="8382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vi-VN" sz="1800"/>
              <a:t>600 kênh thoại</a:t>
            </a:r>
          </a:p>
        </p:txBody>
      </p:sp>
    </p:spTree>
    <p:extLst>
      <p:ext uri="{BB962C8B-B14F-4D97-AF65-F5344CB8AC3E}">
        <p14:creationId xmlns:p14="http://schemas.microsoft.com/office/powerpoint/2010/main" val="1811854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Rot="1" noChangeArrowheads="1"/>
          </p:cNvSpPr>
          <p:nvPr>
            <p:ph type="title"/>
          </p:nvPr>
        </p:nvSpPr>
        <p:spPr>
          <a:xfrm>
            <a:off x="381000" y="76200"/>
            <a:ext cx="8385175" cy="762000"/>
          </a:xfrm>
        </p:spPr>
        <p:txBody>
          <a:bodyPr>
            <a:normAutofit/>
          </a:bodyPr>
          <a:lstStyle/>
          <a:p>
            <a:pPr eaLnBrk="1" hangingPunct="1">
              <a:defRPr/>
            </a:pPr>
            <a:r>
              <a:rPr lang="vi-VN" sz="3200" dirty="0">
                <a:solidFill>
                  <a:srgbClr val="000000"/>
                </a:solidFill>
                <a:effectLst>
                  <a:outerShdw blurRad="38100" dist="38100" dir="2700000" algn="tl">
                    <a:srgbClr val="DDDDDD"/>
                  </a:outerShdw>
                </a:effectLst>
                <a:latin typeface="Arial" charset="0"/>
                <a:cs typeface="+mj-cs"/>
              </a:rPr>
              <a:t>Ví dụ</a:t>
            </a:r>
            <a:r>
              <a:rPr lang="vi-VN" sz="3200" b="1" dirty="0">
                <a:solidFill>
                  <a:srgbClr val="000000"/>
                </a:solidFill>
                <a:effectLst>
                  <a:outerShdw blurRad="38100" dist="38100" dir="2700000" algn="tl">
                    <a:srgbClr val="DDDDDD"/>
                  </a:outerShdw>
                </a:effectLst>
                <a:latin typeface="Arial" charset="0"/>
                <a:cs typeface="+mj-cs"/>
              </a:rPr>
              <a:t> hệ thống FDM</a:t>
            </a:r>
          </a:p>
        </p:txBody>
      </p:sp>
      <p:pic>
        <p:nvPicPr>
          <p:cNvPr id="3" name="Picture 2"/>
          <p:cNvPicPr>
            <a:picLocks noChangeAspect="1"/>
          </p:cNvPicPr>
          <p:nvPr/>
        </p:nvPicPr>
        <p:blipFill>
          <a:blip r:embed="rId3"/>
          <a:stretch>
            <a:fillRect/>
          </a:stretch>
        </p:blipFill>
        <p:spPr>
          <a:xfrm>
            <a:off x="0" y="1643536"/>
            <a:ext cx="9144000" cy="4528664"/>
          </a:xfrm>
          <a:prstGeom prst="rect">
            <a:avLst/>
          </a:prstGeom>
        </p:spPr>
      </p:pic>
    </p:spTree>
    <p:extLst>
      <p:ext uri="{BB962C8B-B14F-4D97-AF65-F5344CB8AC3E}">
        <p14:creationId xmlns:p14="http://schemas.microsoft.com/office/powerpoint/2010/main" val="1440698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DD95983-6AA3-4F6B-98EA-7953A4D4C3D1}" type="slidenum">
              <a:rPr lang="en-US" smtClean="0"/>
              <a:pPr/>
              <a:t>36</a:t>
            </a:fld>
            <a:endParaRPr lang="en-US" dirty="0"/>
          </a:p>
        </p:txBody>
      </p:sp>
      <p:sp>
        <p:nvSpPr>
          <p:cNvPr id="6" name="Title 5"/>
          <p:cNvSpPr>
            <a:spLocks noGrp="1"/>
          </p:cNvSpPr>
          <p:nvPr>
            <p:ph type="title"/>
          </p:nvPr>
        </p:nvSpPr>
        <p:spPr/>
        <p:txBody>
          <a:bodyPr/>
          <a:lstStyle/>
          <a:p>
            <a:r>
              <a:rPr lang="en-US" dirty="0" err="1">
                <a:latin typeface="Arial"/>
                <a:cs typeface="Arial"/>
              </a:rPr>
              <a:t>Bài</a:t>
            </a:r>
            <a:r>
              <a:rPr lang="en-US" dirty="0">
                <a:latin typeface="Arial"/>
                <a:cs typeface="Arial"/>
              </a:rPr>
              <a:t> </a:t>
            </a:r>
            <a:r>
              <a:rPr lang="en-US" dirty="0" err="1">
                <a:latin typeface="Arial"/>
                <a:cs typeface="Arial"/>
              </a:rPr>
              <a:t>tập</a:t>
            </a:r>
            <a:r>
              <a:rPr lang="en-US" dirty="0">
                <a:latin typeface="Arial"/>
                <a:cs typeface="Arial"/>
              </a:rPr>
              <a:t> </a:t>
            </a:r>
            <a:r>
              <a:rPr lang="en-US" dirty="0" err="1">
                <a:latin typeface="Arial"/>
                <a:cs typeface="Arial"/>
              </a:rPr>
              <a:t>nhóm</a:t>
            </a:r>
            <a:endParaRPr lang="en-US" dirty="0">
              <a:latin typeface="Arial"/>
              <a:cs typeface="Arial"/>
            </a:endParaRPr>
          </a:p>
        </p:txBody>
      </p:sp>
      <p:sp>
        <p:nvSpPr>
          <p:cNvPr id="2" name="Rectangle 1"/>
          <p:cNvSpPr/>
          <p:nvPr/>
        </p:nvSpPr>
        <p:spPr>
          <a:xfrm>
            <a:off x="228600" y="1417526"/>
            <a:ext cx="8686800" cy="4830874"/>
          </a:xfrm>
          <a:prstGeom prst="rect">
            <a:avLst/>
          </a:prstGeom>
        </p:spPr>
        <p:txBody>
          <a:bodyPr wrap="square">
            <a:spAutoFit/>
          </a:bodyPr>
          <a:lstStyle/>
          <a:p>
            <a:pPr>
              <a:lnSpc>
                <a:spcPct val="150000"/>
              </a:lnSpc>
              <a:spcBef>
                <a:spcPts val="600"/>
              </a:spcBef>
            </a:pPr>
            <a:r>
              <a:rPr lang="en-US" sz="2200" dirty="0" err="1">
                <a:latin typeface="Arial"/>
                <a:cs typeface="Arial"/>
              </a:rPr>
              <a:t>Thiết</a:t>
            </a:r>
            <a:r>
              <a:rPr lang="en-US" sz="2200" dirty="0">
                <a:latin typeface="Arial"/>
                <a:cs typeface="Arial"/>
              </a:rPr>
              <a:t> </a:t>
            </a:r>
            <a:r>
              <a:rPr lang="en-US" sz="2200" dirty="0" err="1">
                <a:latin typeface="Arial"/>
                <a:cs typeface="Arial"/>
              </a:rPr>
              <a:t>kế</a:t>
            </a:r>
            <a:r>
              <a:rPr lang="en-US" sz="2200" dirty="0">
                <a:latin typeface="Arial"/>
                <a:cs typeface="Arial"/>
              </a:rPr>
              <a:t> </a:t>
            </a:r>
            <a:r>
              <a:rPr lang="en-US" sz="2200" dirty="0" err="1">
                <a:latin typeface="Arial"/>
                <a:cs typeface="Arial"/>
              </a:rPr>
              <a:t>hệ</a:t>
            </a:r>
            <a:r>
              <a:rPr lang="en-US" sz="2200" dirty="0">
                <a:latin typeface="Arial"/>
                <a:cs typeface="Arial"/>
              </a:rPr>
              <a:t> </a:t>
            </a:r>
            <a:r>
              <a:rPr lang="en-US" sz="2200" dirty="0" err="1">
                <a:latin typeface="Arial"/>
                <a:cs typeface="Arial"/>
              </a:rPr>
              <a:t>thống</a:t>
            </a:r>
            <a:r>
              <a:rPr lang="en-US" sz="2200" dirty="0">
                <a:latin typeface="Arial"/>
                <a:cs typeface="Arial"/>
              </a:rPr>
              <a:t> FDM </a:t>
            </a:r>
            <a:r>
              <a:rPr lang="en-US" sz="2200" dirty="0" err="1">
                <a:latin typeface="Arial"/>
                <a:cs typeface="Arial"/>
              </a:rPr>
              <a:t>gồm</a:t>
            </a:r>
            <a:r>
              <a:rPr lang="en-US" sz="2200" b="1" dirty="0">
                <a:latin typeface="Arial"/>
                <a:cs typeface="Arial"/>
              </a:rPr>
              <a:t> 7 </a:t>
            </a:r>
            <a:r>
              <a:rPr lang="en-US" sz="2200" dirty="0" err="1">
                <a:latin typeface="Arial"/>
                <a:cs typeface="Arial"/>
              </a:rPr>
              <a:t>kênh</a:t>
            </a:r>
            <a:r>
              <a:rPr lang="en-US" sz="2200" dirty="0">
                <a:latin typeface="Arial"/>
                <a:cs typeface="Arial"/>
              </a:rPr>
              <a:t> </a:t>
            </a:r>
            <a:r>
              <a:rPr lang="en-US" sz="2200" dirty="0" err="1">
                <a:latin typeface="Arial"/>
                <a:cs typeface="Arial"/>
              </a:rPr>
              <a:t>thoại</a:t>
            </a:r>
            <a:r>
              <a:rPr lang="en-US" sz="2200" dirty="0">
                <a:latin typeface="Arial"/>
                <a:cs typeface="Arial"/>
              </a:rPr>
              <a:t>, </a:t>
            </a:r>
            <a:r>
              <a:rPr lang="en-US" sz="2200" dirty="0" err="1">
                <a:latin typeface="Arial"/>
                <a:cs typeface="Arial"/>
              </a:rPr>
              <a:t>mỗi</a:t>
            </a:r>
            <a:r>
              <a:rPr lang="en-US" sz="2200" dirty="0">
                <a:latin typeface="Arial"/>
                <a:cs typeface="Arial"/>
              </a:rPr>
              <a:t> </a:t>
            </a:r>
            <a:r>
              <a:rPr lang="en-US" sz="2200" dirty="0" err="1">
                <a:latin typeface="Arial"/>
                <a:cs typeface="Arial"/>
              </a:rPr>
              <a:t>kênh</a:t>
            </a:r>
            <a:r>
              <a:rPr lang="en-US" sz="2200" dirty="0">
                <a:latin typeface="Arial"/>
                <a:cs typeface="Arial"/>
              </a:rPr>
              <a:t> </a:t>
            </a:r>
            <a:r>
              <a:rPr lang="en-US" sz="2200" dirty="0" err="1">
                <a:latin typeface="Arial"/>
                <a:cs typeface="Arial"/>
              </a:rPr>
              <a:t>nằm</a:t>
            </a:r>
            <a:r>
              <a:rPr lang="en-US" sz="2200" dirty="0">
                <a:latin typeface="Arial"/>
                <a:cs typeface="Arial"/>
              </a:rPr>
              <a:t> </a:t>
            </a:r>
            <a:r>
              <a:rPr lang="en-US" sz="2200" dirty="0" err="1">
                <a:latin typeface="Arial"/>
                <a:cs typeface="Arial"/>
              </a:rPr>
              <a:t>trong</a:t>
            </a:r>
            <a:r>
              <a:rPr lang="en-US" sz="2200" dirty="0">
                <a:latin typeface="Arial"/>
                <a:cs typeface="Arial"/>
              </a:rPr>
              <a:t> </a:t>
            </a:r>
            <a:r>
              <a:rPr lang="en-US" sz="2200" dirty="0" err="1">
                <a:latin typeface="Arial"/>
                <a:cs typeface="Arial"/>
              </a:rPr>
              <a:t>dải</a:t>
            </a:r>
            <a:r>
              <a:rPr lang="en-US" sz="2200" dirty="0">
                <a:latin typeface="Arial"/>
                <a:cs typeface="Arial"/>
              </a:rPr>
              <a:t> </a:t>
            </a:r>
            <a:r>
              <a:rPr lang="en-US" sz="2200" dirty="0" err="1">
                <a:latin typeface="Arial"/>
                <a:cs typeface="Arial"/>
              </a:rPr>
              <a:t>tần</a:t>
            </a:r>
            <a:r>
              <a:rPr lang="en-US" sz="2200" dirty="0">
                <a:latin typeface="Arial"/>
                <a:cs typeface="Arial"/>
              </a:rPr>
              <a:t> </a:t>
            </a:r>
            <a:r>
              <a:rPr lang="en-US" sz="2200" dirty="0" err="1">
                <a:latin typeface="Arial"/>
                <a:cs typeface="Arial"/>
              </a:rPr>
              <a:t>số</a:t>
            </a:r>
            <a:r>
              <a:rPr lang="en-US" sz="2200" dirty="0">
                <a:latin typeface="Arial"/>
                <a:cs typeface="Arial"/>
              </a:rPr>
              <a:t> </a:t>
            </a:r>
            <a:r>
              <a:rPr lang="en-US" sz="2200" dirty="0" err="1">
                <a:latin typeface="Arial"/>
                <a:cs typeface="Arial"/>
              </a:rPr>
              <a:t>từ</a:t>
            </a:r>
            <a:r>
              <a:rPr lang="en-US" sz="2200" dirty="0">
                <a:latin typeface="Arial"/>
                <a:cs typeface="Arial"/>
              </a:rPr>
              <a:t> </a:t>
            </a:r>
            <a:r>
              <a:rPr lang="en-US" sz="2200" b="1" dirty="0">
                <a:latin typeface="Arial"/>
                <a:cs typeface="Arial"/>
              </a:rPr>
              <a:t>300Hz</a:t>
            </a:r>
            <a:r>
              <a:rPr lang="en-US" sz="2200" dirty="0">
                <a:latin typeface="Arial"/>
                <a:cs typeface="Arial"/>
              </a:rPr>
              <a:t> </a:t>
            </a:r>
            <a:r>
              <a:rPr lang="en-US" sz="2200" dirty="0" err="1">
                <a:latin typeface="Arial"/>
                <a:cs typeface="Arial"/>
              </a:rPr>
              <a:t>đến</a:t>
            </a:r>
            <a:r>
              <a:rPr lang="en-US" sz="2200" dirty="0">
                <a:latin typeface="Arial"/>
                <a:cs typeface="Arial"/>
              </a:rPr>
              <a:t> </a:t>
            </a:r>
            <a:r>
              <a:rPr lang="en-US" sz="2200" b="1" dirty="0">
                <a:latin typeface="Arial"/>
                <a:cs typeface="Arial"/>
              </a:rPr>
              <a:t>3400Hz</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FDM </a:t>
            </a:r>
            <a:r>
              <a:rPr lang="en-US" sz="2200" dirty="0" err="1">
                <a:latin typeface="Arial"/>
                <a:cs typeface="Arial"/>
              </a:rPr>
              <a:t>được</a:t>
            </a:r>
            <a:r>
              <a:rPr lang="en-US" sz="2200" dirty="0">
                <a:latin typeface="Arial"/>
                <a:cs typeface="Arial"/>
              </a:rPr>
              <a:t> </a:t>
            </a:r>
            <a:r>
              <a:rPr lang="en-US" sz="2200" dirty="0" err="1">
                <a:latin typeface="Arial"/>
                <a:cs typeface="Arial"/>
              </a:rPr>
              <a:t>tạo</a:t>
            </a:r>
            <a:r>
              <a:rPr lang="en-US" sz="2200" dirty="0">
                <a:latin typeface="Arial"/>
                <a:cs typeface="Arial"/>
              </a:rPr>
              <a:t> </a:t>
            </a:r>
            <a:r>
              <a:rPr lang="en-US" sz="2200" dirty="0" err="1">
                <a:latin typeface="Arial"/>
                <a:cs typeface="Arial"/>
              </a:rPr>
              <a:t>thành</a:t>
            </a:r>
            <a:r>
              <a:rPr lang="en-US" sz="2200" dirty="0">
                <a:latin typeface="Arial"/>
                <a:cs typeface="Arial"/>
              </a:rPr>
              <a:t> </a:t>
            </a:r>
            <a:r>
              <a:rPr lang="en-US" sz="2200" dirty="0" err="1">
                <a:latin typeface="Arial"/>
                <a:cs typeface="Arial"/>
              </a:rPr>
              <a:t>từ</a:t>
            </a:r>
            <a:r>
              <a:rPr lang="en-US" sz="2200" dirty="0">
                <a:latin typeface="Arial"/>
                <a:cs typeface="Arial"/>
              </a:rPr>
              <a:t> </a:t>
            </a:r>
            <a:r>
              <a:rPr lang="en-US" sz="2200" dirty="0" err="1">
                <a:latin typeface="Arial"/>
                <a:cs typeface="Arial"/>
              </a:rPr>
              <a:t>các</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điều</a:t>
            </a:r>
            <a:r>
              <a:rPr lang="en-US" sz="2200" dirty="0">
                <a:latin typeface="Arial"/>
                <a:cs typeface="Arial"/>
              </a:rPr>
              <a:t> </a:t>
            </a:r>
            <a:r>
              <a:rPr lang="en-US" sz="2200" dirty="0" err="1">
                <a:latin typeface="Arial"/>
                <a:cs typeface="Arial"/>
              </a:rPr>
              <a:t>chế</a:t>
            </a:r>
            <a:r>
              <a:rPr lang="en-US" sz="2200" dirty="0">
                <a:latin typeface="Arial"/>
                <a:cs typeface="Arial"/>
              </a:rPr>
              <a:t> SSB </a:t>
            </a:r>
            <a:r>
              <a:rPr lang="en-US" sz="2200" b="1" dirty="0" err="1">
                <a:latin typeface="Arial"/>
                <a:cs typeface="Arial"/>
              </a:rPr>
              <a:t>biên</a:t>
            </a:r>
            <a:r>
              <a:rPr lang="en-US" sz="2200" b="1" dirty="0">
                <a:latin typeface="Arial"/>
                <a:cs typeface="Arial"/>
              </a:rPr>
              <a:t> </a:t>
            </a:r>
            <a:r>
              <a:rPr lang="en-US" sz="2200" b="1" dirty="0" err="1">
                <a:latin typeface="Arial"/>
                <a:cs typeface="Arial"/>
              </a:rPr>
              <a:t>trên</a:t>
            </a:r>
            <a:r>
              <a:rPr lang="en-US" sz="2200" dirty="0">
                <a:latin typeface="Arial"/>
                <a:cs typeface="Arial"/>
              </a:rPr>
              <a:t> </a:t>
            </a:r>
            <a:r>
              <a:rPr lang="en-US" sz="2200" dirty="0" err="1">
                <a:latin typeface="Arial"/>
                <a:cs typeface="Arial"/>
              </a:rPr>
              <a:t>và</a:t>
            </a:r>
            <a:r>
              <a:rPr lang="en-US" sz="2200" dirty="0">
                <a:latin typeface="Arial"/>
                <a:cs typeface="Arial"/>
              </a:rPr>
              <a:t> </a:t>
            </a:r>
            <a:r>
              <a:rPr lang="en-US" sz="2200" dirty="0" err="1">
                <a:latin typeface="Arial"/>
                <a:cs typeface="Arial"/>
              </a:rPr>
              <a:t>nằm</a:t>
            </a:r>
            <a:r>
              <a:rPr lang="en-US" sz="2200" dirty="0">
                <a:latin typeface="Arial"/>
                <a:cs typeface="Arial"/>
              </a:rPr>
              <a:t> </a:t>
            </a:r>
            <a:r>
              <a:rPr lang="en-US" sz="2200" dirty="0" err="1">
                <a:latin typeface="Arial"/>
                <a:cs typeface="Arial"/>
              </a:rPr>
              <a:t>trong</a:t>
            </a:r>
            <a:r>
              <a:rPr lang="en-US" sz="2200" dirty="0">
                <a:latin typeface="Arial"/>
                <a:cs typeface="Arial"/>
              </a:rPr>
              <a:t> </a:t>
            </a:r>
            <a:r>
              <a:rPr lang="en-US" sz="2200" dirty="0" err="1">
                <a:latin typeface="Arial"/>
                <a:cs typeface="Arial"/>
              </a:rPr>
              <a:t>dải</a:t>
            </a:r>
            <a:r>
              <a:rPr lang="en-US" sz="2200" dirty="0">
                <a:latin typeface="Arial"/>
                <a:cs typeface="Arial"/>
              </a:rPr>
              <a:t> </a:t>
            </a:r>
            <a:r>
              <a:rPr lang="en-US" sz="2200" dirty="0" err="1">
                <a:latin typeface="Arial"/>
                <a:cs typeface="Arial"/>
              </a:rPr>
              <a:t>tần</a:t>
            </a:r>
            <a:r>
              <a:rPr lang="en-US" sz="2200" dirty="0">
                <a:latin typeface="Arial"/>
                <a:cs typeface="Arial"/>
              </a:rPr>
              <a:t> </a:t>
            </a:r>
            <a:r>
              <a:rPr lang="en-US" sz="2200" dirty="0" err="1">
                <a:latin typeface="Arial"/>
                <a:cs typeface="Arial"/>
              </a:rPr>
              <a:t>từ</a:t>
            </a:r>
            <a:r>
              <a:rPr lang="en-US" sz="2200" dirty="0">
                <a:latin typeface="Arial"/>
                <a:cs typeface="Arial"/>
              </a:rPr>
              <a:t> </a:t>
            </a:r>
            <a:r>
              <a:rPr lang="en-US" sz="2200" b="1" dirty="0">
                <a:latin typeface="Arial"/>
                <a:cs typeface="Arial"/>
              </a:rPr>
              <a:t>30kHz</a:t>
            </a:r>
            <a:r>
              <a:rPr lang="en-US" sz="2200" dirty="0">
                <a:latin typeface="Arial"/>
                <a:cs typeface="Arial"/>
              </a:rPr>
              <a:t> </a:t>
            </a:r>
            <a:r>
              <a:rPr lang="en-US" sz="2200" dirty="0" err="1">
                <a:latin typeface="Arial"/>
                <a:cs typeface="Arial"/>
              </a:rPr>
              <a:t>đến</a:t>
            </a:r>
            <a:r>
              <a:rPr lang="en-US" sz="2200" dirty="0">
                <a:latin typeface="Arial"/>
                <a:cs typeface="Arial"/>
              </a:rPr>
              <a:t> </a:t>
            </a:r>
            <a:r>
              <a:rPr lang="en-US" sz="2200" b="1" dirty="0">
                <a:latin typeface="Arial"/>
                <a:cs typeface="Arial"/>
              </a:rPr>
              <a:t>70kHz</a:t>
            </a:r>
            <a:r>
              <a:rPr lang="en-US" sz="2200" dirty="0">
                <a:latin typeface="Arial"/>
                <a:cs typeface="Arial"/>
              </a:rPr>
              <a:t>.</a:t>
            </a:r>
          </a:p>
          <a:p>
            <a:pPr>
              <a:lnSpc>
                <a:spcPct val="150000"/>
              </a:lnSpc>
              <a:spcBef>
                <a:spcPts val="600"/>
              </a:spcBef>
            </a:pPr>
            <a:r>
              <a:rPr lang="en-US" sz="2200" dirty="0">
                <a:latin typeface="Arial"/>
                <a:cs typeface="Arial"/>
              </a:rPr>
              <a:t>a) </a:t>
            </a:r>
            <a:r>
              <a:rPr lang="en-US" sz="2200" dirty="0" err="1">
                <a:latin typeface="Arial"/>
                <a:cs typeface="Arial"/>
              </a:rPr>
              <a:t>Vẽ</a:t>
            </a:r>
            <a:r>
              <a:rPr lang="en-US" sz="2200" dirty="0">
                <a:latin typeface="Arial"/>
                <a:cs typeface="Arial"/>
              </a:rPr>
              <a:t> </a:t>
            </a:r>
            <a:r>
              <a:rPr lang="en-US" sz="2200" dirty="0" err="1">
                <a:latin typeface="Arial"/>
                <a:cs typeface="Arial"/>
              </a:rPr>
              <a:t>phổ</a:t>
            </a:r>
            <a:r>
              <a:rPr lang="en-US" sz="2200" dirty="0">
                <a:latin typeface="Arial"/>
                <a:cs typeface="Arial"/>
              </a:rPr>
              <a:t> </a:t>
            </a:r>
            <a:r>
              <a:rPr lang="en-US" sz="2200" dirty="0" err="1">
                <a:latin typeface="Arial"/>
                <a:cs typeface="Arial"/>
              </a:rPr>
              <a:t>của</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FDM, </a:t>
            </a:r>
            <a:r>
              <a:rPr lang="en-US" sz="2200" dirty="0" err="1">
                <a:latin typeface="Arial"/>
                <a:cs typeface="Arial"/>
              </a:rPr>
              <a:t>trong</a:t>
            </a:r>
            <a:r>
              <a:rPr lang="en-US" sz="2200" dirty="0">
                <a:latin typeface="Arial"/>
                <a:cs typeface="Arial"/>
              </a:rPr>
              <a:t> </a:t>
            </a:r>
            <a:r>
              <a:rPr lang="en-US" sz="2200" dirty="0" err="1">
                <a:latin typeface="Arial"/>
                <a:cs typeface="Arial"/>
              </a:rPr>
              <a:t>đó</a:t>
            </a:r>
            <a:r>
              <a:rPr lang="en-US" sz="2200" dirty="0">
                <a:latin typeface="Arial"/>
                <a:cs typeface="Arial"/>
              </a:rPr>
              <a:t> </a:t>
            </a:r>
            <a:r>
              <a:rPr lang="en-US" sz="2200" dirty="0" err="1">
                <a:latin typeface="Arial"/>
                <a:cs typeface="Arial"/>
              </a:rPr>
              <a:t>ghi</a:t>
            </a:r>
            <a:r>
              <a:rPr lang="en-US" sz="2200" dirty="0">
                <a:latin typeface="Arial"/>
                <a:cs typeface="Arial"/>
              </a:rPr>
              <a:t> </a:t>
            </a:r>
            <a:r>
              <a:rPr lang="en-US" sz="2200" dirty="0" err="1">
                <a:latin typeface="Arial"/>
                <a:cs typeface="Arial"/>
              </a:rPr>
              <a:t>rõ</a:t>
            </a:r>
            <a:r>
              <a:rPr lang="en-US" sz="2200" dirty="0">
                <a:latin typeface="Arial"/>
                <a:cs typeface="Arial"/>
              </a:rPr>
              <a:t> </a:t>
            </a:r>
            <a:r>
              <a:rPr lang="en-US" sz="2200" dirty="0" err="1">
                <a:latin typeface="Arial"/>
                <a:cs typeface="Arial"/>
              </a:rPr>
              <a:t>vị</a:t>
            </a:r>
            <a:r>
              <a:rPr lang="en-US" sz="2200" dirty="0">
                <a:latin typeface="Arial"/>
                <a:cs typeface="Arial"/>
              </a:rPr>
              <a:t> </a:t>
            </a:r>
            <a:r>
              <a:rPr lang="en-US" sz="2200" dirty="0" err="1">
                <a:latin typeface="Arial"/>
                <a:cs typeface="Arial"/>
              </a:rPr>
              <a:t>trí</a:t>
            </a:r>
            <a:r>
              <a:rPr lang="en-US" sz="2200" dirty="0">
                <a:latin typeface="Arial"/>
                <a:cs typeface="Arial"/>
              </a:rPr>
              <a:t> </a:t>
            </a:r>
            <a:r>
              <a:rPr lang="en-US" sz="2200" dirty="0" err="1">
                <a:latin typeface="Arial"/>
                <a:cs typeface="Arial"/>
              </a:rPr>
              <a:t>các</a:t>
            </a:r>
            <a:r>
              <a:rPr lang="en-US" sz="2200" dirty="0">
                <a:latin typeface="Arial"/>
                <a:cs typeface="Arial"/>
              </a:rPr>
              <a:t> </a:t>
            </a:r>
            <a:r>
              <a:rPr lang="en-US" sz="2200" dirty="0" err="1">
                <a:latin typeface="Arial"/>
                <a:cs typeface="Arial"/>
              </a:rPr>
              <a:t>phổ</a:t>
            </a:r>
            <a:r>
              <a:rPr lang="en-US" sz="2200" dirty="0">
                <a:latin typeface="Arial"/>
                <a:cs typeface="Arial"/>
              </a:rPr>
              <a:t> </a:t>
            </a:r>
            <a:r>
              <a:rPr lang="en-US" sz="2200" dirty="0" err="1">
                <a:latin typeface="Arial"/>
                <a:cs typeface="Arial"/>
              </a:rPr>
              <a:t>thành</a:t>
            </a:r>
            <a:r>
              <a:rPr lang="en-US" sz="2200" dirty="0">
                <a:latin typeface="Arial"/>
                <a:cs typeface="Arial"/>
              </a:rPr>
              <a:t> </a:t>
            </a:r>
            <a:r>
              <a:rPr lang="en-US" sz="2200" dirty="0" err="1">
                <a:latin typeface="Arial"/>
                <a:cs typeface="Arial"/>
              </a:rPr>
              <a:t>phần</a:t>
            </a:r>
            <a:r>
              <a:rPr lang="en-US" sz="2200" dirty="0">
                <a:latin typeface="Arial"/>
                <a:cs typeface="Arial"/>
              </a:rPr>
              <a:t> </a:t>
            </a:r>
            <a:r>
              <a:rPr lang="en-US" sz="2200" dirty="0" err="1">
                <a:latin typeface="Arial"/>
                <a:cs typeface="Arial"/>
              </a:rPr>
              <a:t>và</a:t>
            </a:r>
            <a:r>
              <a:rPr lang="en-US" sz="2200" dirty="0">
                <a:latin typeface="Arial"/>
                <a:cs typeface="Arial"/>
              </a:rPr>
              <a:t> </a:t>
            </a:r>
            <a:r>
              <a:rPr lang="en-US" sz="2200" dirty="0" err="1">
                <a:latin typeface="Arial"/>
                <a:cs typeface="Arial"/>
              </a:rPr>
              <a:t>băng</a:t>
            </a:r>
            <a:r>
              <a:rPr lang="en-US" sz="2200" dirty="0">
                <a:latin typeface="Arial"/>
                <a:cs typeface="Arial"/>
              </a:rPr>
              <a:t> </a:t>
            </a:r>
            <a:r>
              <a:rPr lang="en-US" sz="2200" dirty="0" err="1">
                <a:latin typeface="Arial"/>
                <a:cs typeface="Arial"/>
              </a:rPr>
              <a:t>thông</a:t>
            </a:r>
            <a:r>
              <a:rPr lang="en-US" sz="2200" dirty="0">
                <a:latin typeface="Arial"/>
                <a:cs typeface="Arial"/>
              </a:rPr>
              <a:t> </a:t>
            </a:r>
            <a:r>
              <a:rPr lang="en-US" sz="2200" dirty="0" err="1">
                <a:latin typeface="Arial"/>
                <a:cs typeface="Arial"/>
              </a:rPr>
              <a:t>bảo</a:t>
            </a:r>
            <a:r>
              <a:rPr lang="en-US" sz="2200" dirty="0">
                <a:latin typeface="Arial"/>
                <a:cs typeface="Arial"/>
              </a:rPr>
              <a:t> </a:t>
            </a:r>
            <a:r>
              <a:rPr lang="en-US" sz="2200" dirty="0" err="1">
                <a:latin typeface="Arial"/>
                <a:cs typeface="Arial"/>
              </a:rPr>
              <a:t>vệ</a:t>
            </a:r>
            <a:r>
              <a:rPr lang="en-US" sz="2200" dirty="0">
                <a:latin typeface="Arial"/>
                <a:cs typeface="Arial"/>
              </a:rPr>
              <a:t>.</a:t>
            </a:r>
          </a:p>
          <a:p>
            <a:pPr>
              <a:lnSpc>
                <a:spcPct val="150000"/>
              </a:lnSpc>
              <a:spcBef>
                <a:spcPts val="600"/>
              </a:spcBef>
            </a:pPr>
            <a:r>
              <a:rPr lang="en-US" sz="2200" dirty="0">
                <a:latin typeface="Arial"/>
                <a:cs typeface="Arial"/>
              </a:rPr>
              <a:t>b) </a:t>
            </a:r>
            <a:r>
              <a:rPr lang="en-US" sz="2200" dirty="0" err="1">
                <a:latin typeface="Arial"/>
                <a:cs typeface="Arial"/>
              </a:rPr>
              <a:t>Vẽ</a:t>
            </a:r>
            <a:r>
              <a:rPr lang="en-US" sz="2200" dirty="0">
                <a:latin typeface="Arial"/>
                <a:cs typeface="Arial"/>
              </a:rPr>
              <a:t> </a:t>
            </a:r>
            <a:r>
              <a:rPr lang="en-US" sz="2200" dirty="0" err="1">
                <a:latin typeface="Arial"/>
                <a:cs typeface="Arial"/>
              </a:rPr>
              <a:t>sơ</a:t>
            </a:r>
            <a:r>
              <a:rPr lang="en-US" sz="2200" dirty="0">
                <a:latin typeface="Arial"/>
                <a:cs typeface="Arial"/>
              </a:rPr>
              <a:t> </a:t>
            </a:r>
            <a:r>
              <a:rPr lang="en-US" sz="2200" dirty="0" err="1">
                <a:latin typeface="Arial"/>
                <a:cs typeface="Arial"/>
              </a:rPr>
              <a:t>đồ</a:t>
            </a:r>
            <a:r>
              <a:rPr lang="en-US" sz="2200" dirty="0">
                <a:latin typeface="Arial"/>
                <a:cs typeface="Arial"/>
              </a:rPr>
              <a:t> </a:t>
            </a:r>
            <a:r>
              <a:rPr lang="en-US" sz="2200" dirty="0" err="1">
                <a:latin typeface="Arial"/>
                <a:cs typeface="Arial"/>
              </a:rPr>
              <a:t>khối</a:t>
            </a:r>
            <a:r>
              <a:rPr lang="en-US" sz="2200" dirty="0">
                <a:latin typeface="Arial"/>
                <a:cs typeface="Arial"/>
              </a:rPr>
              <a:t> </a:t>
            </a:r>
            <a:r>
              <a:rPr lang="en-US" sz="2200" dirty="0" err="1">
                <a:latin typeface="Arial"/>
                <a:cs typeface="Arial"/>
              </a:rPr>
              <a:t>phát</a:t>
            </a:r>
            <a:r>
              <a:rPr lang="en-US" sz="2200" dirty="0">
                <a:latin typeface="Arial"/>
                <a:cs typeface="Arial"/>
              </a:rPr>
              <a:t> </a:t>
            </a:r>
            <a:r>
              <a:rPr lang="en-US" sz="2200" dirty="0" err="1">
                <a:latin typeface="Arial"/>
                <a:cs typeface="Arial"/>
              </a:rPr>
              <a:t>của</a:t>
            </a:r>
            <a:r>
              <a:rPr lang="en-US" sz="2200" dirty="0">
                <a:latin typeface="Arial"/>
                <a:cs typeface="Arial"/>
              </a:rPr>
              <a:t> </a:t>
            </a:r>
            <a:r>
              <a:rPr lang="en-US" sz="2200" dirty="0" err="1">
                <a:latin typeface="Arial"/>
                <a:cs typeface="Arial"/>
              </a:rPr>
              <a:t>hệ</a:t>
            </a:r>
            <a:r>
              <a:rPr lang="en-US" sz="2200" dirty="0">
                <a:latin typeface="Arial"/>
                <a:cs typeface="Arial"/>
              </a:rPr>
              <a:t> </a:t>
            </a:r>
            <a:r>
              <a:rPr lang="en-US" sz="2200" dirty="0" err="1">
                <a:latin typeface="Arial"/>
                <a:cs typeface="Arial"/>
              </a:rPr>
              <a:t>thống</a:t>
            </a:r>
            <a:r>
              <a:rPr lang="en-US" sz="2200" dirty="0">
                <a:latin typeface="Arial"/>
                <a:cs typeface="Arial"/>
              </a:rPr>
              <a:t> FDM </a:t>
            </a:r>
            <a:r>
              <a:rPr lang="en-US" sz="2200" dirty="0" err="1">
                <a:latin typeface="Arial"/>
                <a:cs typeface="Arial"/>
              </a:rPr>
              <a:t>và</a:t>
            </a:r>
            <a:r>
              <a:rPr lang="en-US" sz="2200" dirty="0">
                <a:latin typeface="Arial"/>
                <a:cs typeface="Arial"/>
              </a:rPr>
              <a:t> </a:t>
            </a:r>
            <a:r>
              <a:rPr lang="en-US" sz="2200" dirty="0" err="1">
                <a:latin typeface="Arial"/>
                <a:cs typeface="Arial"/>
              </a:rPr>
              <a:t>xác</a:t>
            </a:r>
            <a:r>
              <a:rPr lang="en-US" sz="2200" dirty="0">
                <a:latin typeface="Arial"/>
                <a:cs typeface="Arial"/>
              </a:rPr>
              <a:t> </a:t>
            </a:r>
            <a:r>
              <a:rPr lang="en-US" sz="2200" dirty="0" err="1">
                <a:latin typeface="Arial"/>
                <a:cs typeface="Arial"/>
              </a:rPr>
              <a:t>định</a:t>
            </a:r>
            <a:r>
              <a:rPr lang="en-US" sz="2200" dirty="0">
                <a:latin typeface="Arial"/>
                <a:cs typeface="Arial"/>
              </a:rPr>
              <a:t> </a:t>
            </a:r>
            <a:r>
              <a:rPr lang="en-US" sz="2200" dirty="0" err="1">
                <a:latin typeface="Arial"/>
                <a:cs typeface="Arial"/>
              </a:rPr>
              <a:t>rõ</a:t>
            </a:r>
            <a:r>
              <a:rPr lang="en-US" sz="2200" dirty="0">
                <a:latin typeface="Arial"/>
                <a:cs typeface="Arial"/>
              </a:rPr>
              <a:t> </a:t>
            </a:r>
            <a:r>
              <a:rPr lang="en-US" sz="2200" dirty="0" err="1">
                <a:latin typeface="Arial"/>
                <a:cs typeface="Arial"/>
              </a:rPr>
              <a:t>các</a:t>
            </a:r>
            <a:r>
              <a:rPr lang="en-US" sz="2200" dirty="0">
                <a:latin typeface="Arial"/>
                <a:cs typeface="Arial"/>
              </a:rPr>
              <a:t> </a:t>
            </a:r>
            <a:r>
              <a:rPr lang="en-US" sz="2200" dirty="0" err="1">
                <a:latin typeface="Arial"/>
                <a:cs typeface="Arial"/>
              </a:rPr>
              <a:t>thông</a:t>
            </a:r>
            <a:r>
              <a:rPr lang="en-US" sz="2200" dirty="0">
                <a:latin typeface="Arial"/>
                <a:cs typeface="Arial"/>
              </a:rPr>
              <a:t> </a:t>
            </a:r>
            <a:r>
              <a:rPr lang="en-US" sz="2200" dirty="0" err="1">
                <a:latin typeface="Arial"/>
                <a:cs typeface="Arial"/>
              </a:rPr>
              <a:t>số</a:t>
            </a:r>
            <a:r>
              <a:rPr lang="en-US" sz="2200" dirty="0">
                <a:latin typeface="Arial"/>
                <a:cs typeface="Arial"/>
              </a:rPr>
              <a:t> </a:t>
            </a:r>
            <a:r>
              <a:rPr lang="en-US" sz="2200" dirty="0" err="1">
                <a:latin typeface="Arial"/>
                <a:cs typeface="Arial"/>
              </a:rPr>
              <a:t>của</a:t>
            </a:r>
            <a:r>
              <a:rPr lang="en-US" sz="2200" dirty="0">
                <a:latin typeface="Arial"/>
                <a:cs typeface="Arial"/>
              </a:rPr>
              <a:t> </a:t>
            </a:r>
            <a:r>
              <a:rPr lang="en-US" sz="2200" dirty="0" err="1">
                <a:latin typeface="Arial"/>
                <a:cs typeface="Arial"/>
              </a:rPr>
              <a:t>các</a:t>
            </a:r>
            <a:r>
              <a:rPr lang="en-US" sz="2200" dirty="0">
                <a:latin typeface="Arial"/>
                <a:cs typeface="Arial"/>
              </a:rPr>
              <a:t> </a:t>
            </a:r>
            <a:r>
              <a:rPr lang="en-US" sz="2200" dirty="0" err="1">
                <a:latin typeface="Arial"/>
                <a:cs typeface="Arial"/>
              </a:rPr>
              <a:t>khối</a:t>
            </a:r>
            <a:r>
              <a:rPr lang="en-US" sz="2200" dirty="0">
                <a:latin typeface="Arial"/>
                <a:cs typeface="Arial"/>
              </a:rPr>
              <a:t>.</a:t>
            </a:r>
          </a:p>
          <a:p>
            <a:pPr>
              <a:lnSpc>
                <a:spcPct val="150000"/>
              </a:lnSpc>
              <a:spcBef>
                <a:spcPts val="600"/>
              </a:spcBef>
            </a:pPr>
            <a:r>
              <a:rPr lang="en-US" sz="2200" b="1" dirty="0">
                <a:solidFill>
                  <a:srgbClr val="0000FF"/>
                </a:solidFill>
                <a:latin typeface="Arial"/>
                <a:cs typeface="Arial"/>
              </a:rPr>
              <a:t>c) </a:t>
            </a:r>
            <a:r>
              <a:rPr lang="en-US" sz="2200" dirty="0" err="1">
                <a:solidFill>
                  <a:srgbClr val="0000FF"/>
                </a:solidFill>
                <a:latin typeface="Arial"/>
                <a:cs typeface="Arial"/>
              </a:rPr>
              <a:t>Đổi</a:t>
            </a:r>
            <a:r>
              <a:rPr lang="en-US" sz="2200" dirty="0">
                <a:solidFill>
                  <a:srgbClr val="0000FF"/>
                </a:solidFill>
                <a:latin typeface="Arial"/>
                <a:cs typeface="Arial"/>
              </a:rPr>
              <a:t> </a:t>
            </a:r>
            <a:r>
              <a:rPr lang="en-US" sz="2200" dirty="0" err="1">
                <a:solidFill>
                  <a:srgbClr val="0000FF"/>
                </a:solidFill>
                <a:latin typeface="Arial"/>
                <a:cs typeface="Arial"/>
              </a:rPr>
              <a:t>từ</a:t>
            </a:r>
            <a:r>
              <a:rPr lang="en-US" sz="2200" dirty="0">
                <a:solidFill>
                  <a:srgbClr val="0000FF"/>
                </a:solidFill>
                <a:latin typeface="Arial"/>
                <a:cs typeface="Arial"/>
              </a:rPr>
              <a:t> SSB </a:t>
            </a:r>
            <a:r>
              <a:rPr lang="en-US" sz="2200" dirty="0" err="1">
                <a:solidFill>
                  <a:srgbClr val="0000FF"/>
                </a:solidFill>
                <a:latin typeface="Arial"/>
                <a:cs typeface="Arial"/>
              </a:rPr>
              <a:t>biên</a:t>
            </a:r>
            <a:r>
              <a:rPr lang="en-US" sz="2200" dirty="0">
                <a:solidFill>
                  <a:srgbClr val="0000FF"/>
                </a:solidFill>
                <a:latin typeface="Arial"/>
                <a:cs typeface="Arial"/>
              </a:rPr>
              <a:t> </a:t>
            </a:r>
            <a:r>
              <a:rPr lang="en-US" sz="2200" dirty="0" err="1">
                <a:solidFill>
                  <a:srgbClr val="0000FF"/>
                </a:solidFill>
                <a:latin typeface="Arial"/>
                <a:cs typeface="Arial"/>
              </a:rPr>
              <a:t>trên</a:t>
            </a:r>
            <a:r>
              <a:rPr lang="en-US" sz="2200" dirty="0">
                <a:solidFill>
                  <a:srgbClr val="0000FF"/>
                </a:solidFill>
                <a:latin typeface="Arial"/>
                <a:cs typeface="Arial"/>
              </a:rPr>
              <a:t> </a:t>
            </a:r>
            <a:r>
              <a:rPr lang="en-US" sz="2200" dirty="0" err="1">
                <a:solidFill>
                  <a:srgbClr val="0000FF"/>
                </a:solidFill>
                <a:latin typeface="Arial"/>
                <a:cs typeface="Arial"/>
              </a:rPr>
              <a:t>thành</a:t>
            </a:r>
            <a:r>
              <a:rPr lang="en-US" sz="2200" dirty="0">
                <a:solidFill>
                  <a:srgbClr val="0000FF"/>
                </a:solidFill>
                <a:latin typeface="Arial"/>
                <a:cs typeface="Arial"/>
              </a:rPr>
              <a:t> SSB </a:t>
            </a:r>
            <a:r>
              <a:rPr lang="en-US" sz="2200" dirty="0" err="1">
                <a:solidFill>
                  <a:srgbClr val="0000FF"/>
                </a:solidFill>
                <a:latin typeface="Arial"/>
                <a:cs typeface="Arial"/>
              </a:rPr>
              <a:t>biên</a:t>
            </a:r>
            <a:r>
              <a:rPr lang="en-US" sz="2200" dirty="0">
                <a:solidFill>
                  <a:srgbClr val="0000FF"/>
                </a:solidFill>
                <a:latin typeface="Arial"/>
                <a:cs typeface="Arial"/>
              </a:rPr>
              <a:t> </a:t>
            </a:r>
            <a:r>
              <a:rPr lang="en-US" sz="2200" dirty="0" err="1">
                <a:solidFill>
                  <a:srgbClr val="0000FF"/>
                </a:solidFill>
                <a:latin typeface="Arial"/>
                <a:cs typeface="Arial"/>
              </a:rPr>
              <a:t>dưới</a:t>
            </a:r>
            <a:r>
              <a:rPr lang="en-US" sz="2200" dirty="0">
                <a:solidFill>
                  <a:srgbClr val="0000FF"/>
                </a:solidFill>
                <a:latin typeface="Arial"/>
                <a:cs typeface="Arial"/>
              </a:rPr>
              <a:t>, </a:t>
            </a:r>
            <a:r>
              <a:rPr lang="en-US" sz="2200" dirty="0" err="1">
                <a:solidFill>
                  <a:srgbClr val="0000FF"/>
                </a:solidFill>
                <a:latin typeface="Arial"/>
                <a:cs typeface="Arial"/>
              </a:rPr>
              <a:t>vẽ</a:t>
            </a:r>
            <a:r>
              <a:rPr lang="en-US" sz="2200" dirty="0">
                <a:solidFill>
                  <a:srgbClr val="0000FF"/>
                </a:solidFill>
                <a:latin typeface="Arial"/>
                <a:cs typeface="Arial"/>
              </a:rPr>
              <a:t> </a:t>
            </a:r>
            <a:r>
              <a:rPr lang="en-US" sz="2200" dirty="0" err="1">
                <a:solidFill>
                  <a:srgbClr val="0000FF"/>
                </a:solidFill>
                <a:latin typeface="Arial"/>
                <a:cs typeface="Arial"/>
              </a:rPr>
              <a:t>phổ</a:t>
            </a:r>
            <a:r>
              <a:rPr lang="en-US" sz="2200" dirty="0">
                <a:solidFill>
                  <a:srgbClr val="0000FF"/>
                </a:solidFill>
                <a:latin typeface="Arial"/>
                <a:cs typeface="Arial"/>
              </a:rPr>
              <a:t> </a:t>
            </a:r>
            <a:r>
              <a:rPr lang="en-US" sz="2200" dirty="0" err="1">
                <a:solidFill>
                  <a:srgbClr val="0000FF"/>
                </a:solidFill>
                <a:latin typeface="Arial"/>
                <a:cs typeface="Arial"/>
              </a:rPr>
              <a:t>tín</a:t>
            </a:r>
            <a:r>
              <a:rPr lang="en-US" sz="2200" dirty="0">
                <a:solidFill>
                  <a:srgbClr val="0000FF"/>
                </a:solidFill>
                <a:latin typeface="Arial"/>
                <a:cs typeface="Arial"/>
              </a:rPr>
              <a:t> </a:t>
            </a:r>
            <a:r>
              <a:rPr lang="en-US" sz="2200" dirty="0" err="1">
                <a:solidFill>
                  <a:srgbClr val="0000FF"/>
                </a:solidFill>
                <a:latin typeface="Arial"/>
                <a:cs typeface="Arial"/>
              </a:rPr>
              <a:t>hiệu</a:t>
            </a:r>
            <a:r>
              <a:rPr lang="en-US" sz="2200" dirty="0">
                <a:solidFill>
                  <a:srgbClr val="0000FF"/>
                </a:solidFill>
                <a:latin typeface="Arial"/>
                <a:cs typeface="Arial"/>
              </a:rPr>
              <a:t> FDM.</a:t>
            </a:r>
          </a:p>
        </p:txBody>
      </p:sp>
    </p:spTree>
    <p:extLst>
      <p:ext uri="{BB962C8B-B14F-4D97-AF65-F5344CB8AC3E}">
        <p14:creationId xmlns:p14="http://schemas.microsoft.com/office/powerpoint/2010/main" val="3645552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14040-F417-9948-9FC3-FEAD1910EE0B}"/>
              </a:ext>
            </a:extLst>
          </p:cNvPr>
          <p:cNvSpPr>
            <a:spLocks noGrp="1"/>
          </p:cNvSpPr>
          <p:nvPr>
            <p:ph type="title"/>
          </p:nvPr>
        </p:nvSpPr>
        <p:spPr/>
        <p:txBody>
          <a:bodyPr/>
          <a:lstStyle/>
          <a:p>
            <a:endParaRPr lang="en-VN"/>
          </a:p>
        </p:txBody>
      </p:sp>
      <p:sp>
        <p:nvSpPr>
          <p:cNvPr id="3" name="Footer Placeholder 2">
            <a:extLst>
              <a:ext uri="{FF2B5EF4-FFF2-40B4-BE49-F238E27FC236}">
                <a16:creationId xmlns:a16="http://schemas.microsoft.com/office/drawing/2014/main" id="{FA5A04AB-1417-1844-97AD-808E974B1821}"/>
              </a:ext>
            </a:extLst>
          </p:cNvPr>
          <p:cNvSpPr>
            <a:spLocks noGrp="1"/>
          </p:cNvSpPr>
          <p:nvPr>
            <p:ph type="ftr" sz="quarter" idx="11"/>
          </p:nvPr>
        </p:nvSpPr>
        <p:spPr/>
        <p:txBody>
          <a:bodyPr/>
          <a:lstStyle/>
          <a:p>
            <a:r>
              <a:rPr lang="vi-VN"/>
              <a:t>Chương </a:t>
            </a:r>
            <a:r>
              <a:rPr lang="en-US"/>
              <a:t>4</a:t>
            </a:r>
            <a:r>
              <a:rPr lang="vi-VN"/>
              <a:t> – Kỹ thuật </a:t>
            </a:r>
            <a:r>
              <a:rPr lang="en-US"/>
              <a:t>mã hóa kênh</a:t>
            </a:r>
            <a:endParaRPr lang="en-US" dirty="0"/>
          </a:p>
        </p:txBody>
      </p:sp>
      <p:sp>
        <p:nvSpPr>
          <p:cNvPr id="4" name="Slide Number Placeholder 3">
            <a:extLst>
              <a:ext uri="{FF2B5EF4-FFF2-40B4-BE49-F238E27FC236}">
                <a16:creationId xmlns:a16="http://schemas.microsoft.com/office/drawing/2014/main" id="{436FD15E-DB83-E748-AA57-F5A48FE33F61}"/>
              </a:ext>
            </a:extLst>
          </p:cNvPr>
          <p:cNvSpPr>
            <a:spLocks noGrp="1"/>
          </p:cNvSpPr>
          <p:nvPr>
            <p:ph type="sldNum" sz="quarter" idx="12"/>
          </p:nvPr>
        </p:nvSpPr>
        <p:spPr/>
        <p:txBody>
          <a:bodyPr/>
          <a:lstStyle/>
          <a:p>
            <a:fld id="{CDD95983-6AA3-4F6B-98EA-7953A4D4C3D1}" type="slidenum">
              <a:rPr lang="en-US" smtClean="0"/>
              <a:pPr/>
              <a:t>37</a:t>
            </a:fld>
            <a:endParaRPr lang="en-US" dirty="0"/>
          </a:p>
        </p:txBody>
      </p:sp>
      <p:pic>
        <p:nvPicPr>
          <p:cNvPr id="6" name="Content Placeholder 5">
            <a:extLst>
              <a:ext uri="{FF2B5EF4-FFF2-40B4-BE49-F238E27FC236}">
                <a16:creationId xmlns:a16="http://schemas.microsoft.com/office/drawing/2014/main" id="{25EF87AA-1E59-084C-AE4C-828BC9F70523}"/>
              </a:ext>
            </a:extLst>
          </p:cNvPr>
          <p:cNvPicPr>
            <a:picLocks noGrp="1" noChangeAspect="1"/>
          </p:cNvPicPr>
          <p:nvPr>
            <p:ph sz="quarter" idx="1"/>
          </p:nvPr>
        </p:nvPicPr>
        <p:blipFill>
          <a:blip r:embed="rId2"/>
          <a:stretch>
            <a:fillRect/>
          </a:stretch>
        </p:blipFill>
        <p:spPr>
          <a:xfrm>
            <a:off x="267447" y="1219200"/>
            <a:ext cx="8609105" cy="5105400"/>
          </a:xfrm>
          <a:prstGeom prst="rect">
            <a:avLst/>
          </a:prstGeom>
        </p:spPr>
      </p:pic>
    </p:spTree>
    <p:extLst>
      <p:ext uri="{BB962C8B-B14F-4D97-AF65-F5344CB8AC3E}">
        <p14:creationId xmlns:p14="http://schemas.microsoft.com/office/powerpoint/2010/main" val="746275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F5D99-7BC5-454F-B7DB-EECC61F2D922}"/>
              </a:ext>
            </a:extLst>
          </p:cNvPr>
          <p:cNvSpPr>
            <a:spLocks noGrp="1"/>
          </p:cNvSpPr>
          <p:nvPr>
            <p:ph type="title"/>
          </p:nvPr>
        </p:nvSpPr>
        <p:spPr/>
        <p:txBody>
          <a:bodyPr/>
          <a:lstStyle/>
          <a:p>
            <a:r>
              <a:rPr lang="en-VN" dirty="0"/>
              <a:t>Gán nhãn dữ liệu</a:t>
            </a:r>
          </a:p>
        </p:txBody>
      </p:sp>
      <p:sp>
        <p:nvSpPr>
          <p:cNvPr id="3" name="Footer Placeholder 2">
            <a:extLst>
              <a:ext uri="{FF2B5EF4-FFF2-40B4-BE49-F238E27FC236}">
                <a16:creationId xmlns:a16="http://schemas.microsoft.com/office/drawing/2014/main" id="{F3175027-1005-C24E-98B3-C4F1E8B35AEB}"/>
              </a:ext>
            </a:extLst>
          </p:cNvPr>
          <p:cNvSpPr>
            <a:spLocks noGrp="1"/>
          </p:cNvSpPr>
          <p:nvPr>
            <p:ph type="ftr" sz="quarter" idx="11"/>
          </p:nvPr>
        </p:nvSpPr>
        <p:spPr/>
        <p:txBody>
          <a:bodyPr/>
          <a:lstStyle/>
          <a:p>
            <a:r>
              <a:rPr lang="vi-VN"/>
              <a:t>Chương </a:t>
            </a:r>
            <a:r>
              <a:rPr lang="en-US"/>
              <a:t>4</a:t>
            </a:r>
            <a:r>
              <a:rPr lang="vi-VN"/>
              <a:t> – Kỹ thuật </a:t>
            </a:r>
            <a:r>
              <a:rPr lang="en-US"/>
              <a:t>mã hóa kênh</a:t>
            </a:r>
            <a:endParaRPr lang="en-US" dirty="0"/>
          </a:p>
        </p:txBody>
      </p:sp>
      <p:sp>
        <p:nvSpPr>
          <p:cNvPr id="4" name="Slide Number Placeholder 3">
            <a:extLst>
              <a:ext uri="{FF2B5EF4-FFF2-40B4-BE49-F238E27FC236}">
                <a16:creationId xmlns:a16="http://schemas.microsoft.com/office/drawing/2014/main" id="{A4C418B3-11F5-1842-B711-994701251852}"/>
              </a:ext>
            </a:extLst>
          </p:cNvPr>
          <p:cNvSpPr>
            <a:spLocks noGrp="1"/>
          </p:cNvSpPr>
          <p:nvPr>
            <p:ph type="sldNum" sz="quarter" idx="12"/>
          </p:nvPr>
        </p:nvSpPr>
        <p:spPr/>
        <p:txBody>
          <a:bodyPr/>
          <a:lstStyle/>
          <a:p>
            <a:fld id="{CDD95983-6AA3-4F6B-98EA-7953A4D4C3D1}" type="slidenum">
              <a:rPr lang="en-US" smtClean="0"/>
              <a:pPr/>
              <a:t>38</a:t>
            </a:fld>
            <a:endParaRPr lang="en-US" dirty="0"/>
          </a:p>
        </p:txBody>
      </p:sp>
      <p:sp>
        <p:nvSpPr>
          <p:cNvPr id="5" name="Content Placeholder 4">
            <a:extLst>
              <a:ext uri="{FF2B5EF4-FFF2-40B4-BE49-F238E27FC236}">
                <a16:creationId xmlns:a16="http://schemas.microsoft.com/office/drawing/2014/main" id="{FF5EE8E4-CC26-C741-8A1A-16D8E87A7B91}"/>
              </a:ext>
            </a:extLst>
          </p:cNvPr>
          <p:cNvSpPr>
            <a:spLocks noGrp="1"/>
          </p:cNvSpPr>
          <p:nvPr>
            <p:ph sz="quarter" idx="1"/>
          </p:nvPr>
        </p:nvSpPr>
        <p:spPr/>
        <p:txBody>
          <a:bodyPr/>
          <a:lstStyle/>
          <a:p>
            <a:r>
              <a:rPr lang="en-VN" dirty="0"/>
              <a:t>Cách 1:</a:t>
            </a:r>
          </a:p>
          <a:p>
            <a:pPr>
              <a:buFont typeface="Wingdings" pitchFamily="2" charset="2"/>
              <a:buChar char="Ø"/>
            </a:pPr>
            <a:r>
              <a:rPr lang="en-VN" dirty="0"/>
              <a:t>Cà chua: 1 0 0 0 0 0 0 0 0</a:t>
            </a:r>
          </a:p>
          <a:p>
            <a:pPr>
              <a:buFont typeface="Wingdings" pitchFamily="2" charset="2"/>
              <a:buChar char="Ø"/>
            </a:pPr>
            <a:r>
              <a:rPr lang="en-VN" dirty="0"/>
              <a:t>Cà rốt: 0 1 0 0 0 0 0 0 0</a:t>
            </a:r>
          </a:p>
          <a:p>
            <a:pPr>
              <a:buFont typeface="Wingdings" pitchFamily="2" charset="2"/>
              <a:buChar char="Ø"/>
            </a:pPr>
            <a:r>
              <a:rPr lang="en-VN" dirty="0"/>
              <a:t>Chuối: 0 0 1 0 0 0 0 0 0</a:t>
            </a:r>
          </a:p>
          <a:p>
            <a:r>
              <a:rPr lang="en-VN" dirty="0"/>
              <a:t>…</a:t>
            </a:r>
          </a:p>
          <a:p>
            <a:endParaRPr lang="en-VN" dirty="0"/>
          </a:p>
          <a:p>
            <a:r>
              <a:rPr lang="en-VN" dirty="0"/>
              <a:t>Cách 2:</a:t>
            </a:r>
          </a:p>
          <a:p>
            <a:pPr>
              <a:buFont typeface="Wingdings" pitchFamily="2" charset="2"/>
              <a:buChar char="Ø"/>
            </a:pPr>
            <a:r>
              <a:rPr lang="en-VN" dirty="0"/>
              <a:t>Cà chua: 0 0 0 0</a:t>
            </a:r>
          </a:p>
          <a:p>
            <a:pPr>
              <a:buFont typeface="Wingdings" pitchFamily="2" charset="2"/>
              <a:buChar char="Ø"/>
            </a:pPr>
            <a:r>
              <a:rPr lang="en-VN" dirty="0"/>
              <a:t>Cà rốt: 0 0 0 1</a:t>
            </a:r>
          </a:p>
          <a:p>
            <a:pPr>
              <a:buFont typeface="Wingdings" pitchFamily="2" charset="2"/>
              <a:buChar char="Ø"/>
            </a:pPr>
            <a:r>
              <a:rPr lang="en-VN" dirty="0"/>
              <a:t>Chuối: 0 0 1 0</a:t>
            </a:r>
          </a:p>
          <a:p>
            <a:pPr marL="0" indent="0">
              <a:buNone/>
            </a:pPr>
            <a:r>
              <a:rPr lang="en-VN" dirty="0"/>
              <a:t>….</a:t>
            </a:r>
          </a:p>
        </p:txBody>
      </p:sp>
    </p:spTree>
    <p:extLst>
      <p:ext uri="{BB962C8B-B14F-4D97-AF65-F5344CB8AC3E}">
        <p14:creationId xmlns:p14="http://schemas.microsoft.com/office/powerpoint/2010/main" val="2788631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F75D6-8E4F-6848-BE1B-A401CBFE5805}"/>
              </a:ext>
            </a:extLst>
          </p:cNvPr>
          <p:cNvSpPr>
            <a:spLocks noGrp="1"/>
          </p:cNvSpPr>
          <p:nvPr>
            <p:ph type="title"/>
          </p:nvPr>
        </p:nvSpPr>
        <p:spPr/>
        <p:txBody>
          <a:bodyPr/>
          <a:lstStyle/>
          <a:p>
            <a:r>
              <a:rPr lang="en-VN" dirty="0"/>
              <a:t>Tot nghiep</a:t>
            </a:r>
          </a:p>
        </p:txBody>
      </p:sp>
      <p:sp>
        <p:nvSpPr>
          <p:cNvPr id="3" name="Footer Placeholder 2">
            <a:extLst>
              <a:ext uri="{FF2B5EF4-FFF2-40B4-BE49-F238E27FC236}">
                <a16:creationId xmlns:a16="http://schemas.microsoft.com/office/drawing/2014/main" id="{8C27E9BB-AFDB-684F-9706-209ACD342BDA}"/>
              </a:ext>
            </a:extLst>
          </p:cNvPr>
          <p:cNvSpPr>
            <a:spLocks noGrp="1"/>
          </p:cNvSpPr>
          <p:nvPr>
            <p:ph type="ftr" sz="quarter" idx="11"/>
          </p:nvPr>
        </p:nvSpPr>
        <p:spPr/>
        <p:txBody>
          <a:bodyPr/>
          <a:lstStyle/>
          <a:p>
            <a:r>
              <a:rPr lang="vi-VN"/>
              <a:t>Chương </a:t>
            </a:r>
            <a:r>
              <a:rPr lang="en-US"/>
              <a:t>4</a:t>
            </a:r>
            <a:r>
              <a:rPr lang="vi-VN"/>
              <a:t> – Kỹ thuật </a:t>
            </a:r>
            <a:r>
              <a:rPr lang="en-US"/>
              <a:t>mã hóa kênh</a:t>
            </a:r>
            <a:endParaRPr lang="en-US" dirty="0"/>
          </a:p>
        </p:txBody>
      </p:sp>
      <p:sp>
        <p:nvSpPr>
          <p:cNvPr id="4" name="Slide Number Placeholder 3">
            <a:extLst>
              <a:ext uri="{FF2B5EF4-FFF2-40B4-BE49-F238E27FC236}">
                <a16:creationId xmlns:a16="http://schemas.microsoft.com/office/drawing/2014/main" id="{A0779364-142C-9745-896F-40B640667469}"/>
              </a:ext>
            </a:extLst>
          </p:cNvPr>
          <p:cNvSpPr>
            <a:spLocks noGrp="1"/>
          </p:cNvSpPr>
          <p:nvPr>
            <p:ph type="sldNum" sz="quarter" idx="12"/>
          </p:nvPr>
        </p:nvSpPr>
        <p:spPr/>
        <p:txBody>
          <a:bodyPr/>
          <a:lstStyle/>
          <a:p>
            <a:fld id="{CDD95983-6AA3-4F6B-98EA-7953A4D4C3D1}" type="slidenum">
              <a:rPr lang="en-US" smtClean="0"/>
              <a:pPr/>
              <a:t>39</a:t>
            </a:fld>
            <a:endParaRPr lang="en-US" dirty="0"/>
          </a:p>
        </p:txBody>
      </p:sp>
      <p:sp>
        <p:nvSpPr>
          <p:cNvPr id="5" name="Content Placeholder 4">
            <a:extLst>
              <a:ext uri="{FF2B5EF4-FFF2-40B4-BE49-F238E27FC236}">
                <a16:creationId xmlns:a16="http://schemas.microsoft.com/office/drawing/2014/main" id="{719EE4F0-EB6A-5F45-99DB-730DAF60F59D}"/>
              </a:ext>
            </a:extLst>
          </p:cNvPr>
          <p:cNvSpPr>
            <a:spLocks noGrp="1"/>
          </p:cNvSpPr>
          <p:nvPr>
            <p:ph sz="quarter" idx="1"/>
          </p:nvPr>
        </p:nvSpPr>
        <p:spPr/>
        <p:txBody>
          <a:bodyPr/>
          <a:lstStyle/>
          <a:p>
            <a:r>
              <a:rPr lang="en-VN" dirty="0"/>
              <a:t>Chuong 1: tong quan</a:t>
            </a:r>
          </a:p>
          <a:p>
            <a:r>
              <a:rPr lang="en-US" dirty="0"/>
              <a:t>C</a:t>
            </a:r>
            <a:r>
              <a:rPr lang="en-VN" dirty="0"/>
              <a:t>huong 2: ly thuyet co so</a:t>
            </a:r>
          </a:p>
          <a:p>
            <a:r>
              <a:rPr lang="en-VN" dirty="0"/>
              <a:t>Chuong 3: he thong de xuat (mo ta chi tiet)</a:t>
            </a:r>
          </a:p>
          <a:p>
            <a:r>
              <a:rPr lang="en-VN" dirty="0"/>
              <a:t>Chuong 4: danh gia he thong </a:t>
            </a:r>
          </a:p>
        </p:txBody>
      </p:sp>
    </p:spTree>
    <p:extLst>
      <p:ext uri="{BB962C8B-B14F-4D97-AF65-F5344CB8AC3E}">
        <p14:creationId xmlns:p14="http://schemas.microsoft.com/office/powerpoint/2010/main" val="3136792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0EBA-6B63-AA47-868F-20CD5F2722F3}"/>
              </a:ext>
            </a:extLst>
          </p:cNvPr>
          <p:cNvSpPr>
            <a:spLocks noGrp="1"/>
          </p:cNvSpPr>
          <p:nvPr>
            <p:ph type="title"/>
          </p:nvPr>
        </p:nvSpPr>
        <p:spPr/>
        <p:txBody>
          <a:bodyPr/>
          <a:lstStyle/>
          <a:p>
            <a:r>
              <a:rPr lang="en-VN" dirty="0"/>
              <a:t>Nhóm 12</a:t>
            </a:r>
          </a:p>
        </p:txBody>
      </p:sp>
      <p:sp>
        <p:nvSpPr>
          <p:cNvPr id="3" name="Footer Placeholder 2">
            <a:extLst>
              <a:ext uri="{FF2B5EF4-FFF2-40B4-BE49-F238E27FC236}">
                <a16:creationId xmlns:a16="http://schemas.microsoft.com/office/drawing/2014/main" id="{11AF95BE-E17C-E245-B1AF-0EC247A6CBAC}"/>
              </a:ext>
            </a:extLst>
          </p:cNvPr>
          <p:cNvSpPr>
            <a:spLocks noGrp="1"/>
          </p:cNvSpPr>
          <p:nvPr>
            <p:ph type="ftr" sz="quarter" idx="11"/>
          </p:nvPr>
        </p:nvSpPr>
        <p:spPr/>
        <p:txBody>
          <a:bodyPr/>
          <a:lstStyle/>
          <a:p>
            <a:r>
              <a:rPr lang="vi-VN"/>
              <a:t>Chương </a:t>
            </a:r>
            <a:r>
              <a:rPr lang="en-US"/>
              <a:t>4</a:t>
            </a:r>
            <a:r>
              <a:rPr lang="vi-VN"/>
              <a:t> – Kỹ thuật </a:t>
            </a:r>
            <a:r>
              <a:rPr lang="en-US"/>
              <a:t>mã hóa kênh</a:t>
            </a:r>
            <a:endParaRPr lang="en-US" dirty="0"/>
          </a:p>
        </p:txBody>
      </p:sp>
      <p:sp>
        <p:nvSpPr>
          <p:cNvPr id="4" name="Slide Number Placeholder 3">
            <a:extLst>
              <a:ext uri="{FF2B5EF4-FFF2-40B4-BE49-F238E27FC236}">
                <a16:creationId xmlns:a16="http://schemas.microsoft.com/office/drawing/2014/main" id="{2AE31DA5-2D45-2E46-BD20-A4EB7D3662A9}"/>
              </a:ext>
            </a:extLst>
          </p:cNvPr>
          <p:cNvSpPr>
            <a:spLocks noGrp="1"/>
          </p:cNvSpPr>
          <p:nvPr>
            <p:ph type="sldNum" sz="quarter" idx="12"/>
          </p:nvPr>
        </p:nvSpPr>
        <p:spPr/>
        <p:txBody>
          <a:bodyPr/>
          <a:lstStyle/>
          <a:p>
            <a:fld id="{CDD95983-6AA3-4F6B-98EA-7953A4D4C3D1}" type="slidenum">
              <a:rPr lang="en-US" smtClean="0"/>
              <a:pPr/>
              <a:t>4</a:t>
            </a:fld>
            <a:endParaRPr lang="en-US" dirty="0"/>
          </a:p>
        </p:txBody>
      </p:sp>
      <p:pic>
        <p:nvPicPr>
          <p:cNvPr id="6" name="Content Placeholder 5">
            <a:extLst>
              <a:ext uri="{FF2B5EF4-FFF2-40B4-BE49-F238E27FC236}">
                <a16:creationId xmlns:a16="http://schemas.microsoft.com/office/drawing/2014/main" id="{61A30253-EB85-6246-B23F-FAD821D5C2A3}"/>
              </a:ext>
            </a:extLst>
          </p:cNvPr>
          <p:cNvPicPr>
            <a:picLocks noGrp="1" noChangeAspect="1"/>
          </p:cNvPicPr>
          <p:nvPr>
            <p:ph sz="quarter" idx="1"/>
          </p:nvPr>
        </p:nvPicPr>
        <p:blipFill>
          <a:blip r:embed="rId2"/>
          <a:stretch>
            <a:fillRect/>
          </a:stretch>
        </p:blipFill>
        <p:spPr>
          <a:xfrm>
            <a:off x="228600" y="1823588"/>
            <a:ext cx="8686800" cy="3896623"/>
          </a:xfrm>
          <a:prstGeom prst="rect">
            <a:avLst/>
          </a:prstGeom>
        </p:spPr>
      </p:pic>
    </p:spTree>
    <p:extLst>
      <p:ext uri="{BB962C8B-B14F-4D97-AF65-F5344CB8AC3E}">
        <p14:creationId xmlns:p14="http://schemas.microsoft.com/office/powerpoint/2010/main" val="3952618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F75D6-8E4F-6848-BE1B-A401CBFE5805}"/>
              </a:ext>
            </a:extLst>
          </p:cNvPr>
          <p:cNvSpPr>
            <a:spLocks noGrp="1"/>
          </p:cNvSpPr>
          <p:nvPr>
            <p:ph type="title"/>
          </p:nvPr>
        </p:nvSpPr>
        <p:spPr/>
        <p:txBody>
          <a:bodyPr/>
          <a:lstStyle/>
          <a:p>
            <a:r>
              <a:rPr lang="en-VN" dirty="0"/>
              <a:t>PBL</a:t>
            </a:r>
          </a:p>
        </p:txBody>
      </p:sp>
      <p:sp>
        <p:nvSpPr>
          <p:cNvPr id="3" name="Footer Placeholder 2">
            <a:extLst>
              <a:ext uri="{FF2B5EF4-FFF2-40B4-BE49-F238E27FC236}">
                <a16:creationId xmlns:a16="http://schemas.microsoft.com/office/drawing/2014/main" id="{8C27E9BB-AFDB-684F-9706-209ACD342BDA}"/>
              </a:ext>
            </a:extLst>
          </p:cNvPr>
          <p:cNvSpPr>
            <a:spLocks noGrp="1"/>
          </p:cNvSpPr>
          <p:nvPr>
            <p:ph type="ftr" sz="quarter" idx="11"/>
          </p:nvPr>
        </p:nvSpPr>
        <p:spPr/>
        <p:txBody>
          <a:bodyPr/>
          <a:lstStyle/>
          <a:p>
            <a:r>
              <a:rPr lang="vi-VN"/>
              <a:t>Chương </a:t>
            </a:r>
            <a:r>
              <a:rPr lang="en-US"/>
              <a:t>4</a:t>
            </a:r>
            <a:r>
              <a:rPr lang="vi-VN"/>
              <a:t> – Kỹ thuật </a:t>
            </a:r>
            <a:r>
              <a:rPr lang="en-US"/>
              <a:t>mã hóa kênh</a:t>
            </a:r>
            <a:endParaRPr lang="en-US" dirty="0"/>
          </a:p>
        </p:txBody>
      </p:sp>
      <p:sp>
        <p:nvSpPr>
          <p:cNvPr id="4" name="Slide Number Placeholder 3">
            <a:extLst>
              <a:ext uri="{FF2B5EF4-FFF2-40B4-BE49-F238E27FC236}">
                <a16:creationId xmlns:a16="http://schemas.microsoft.com/office/drawing/2014/main" id="{A0779364-142C-9745-896F-40B640667469}"/>
              </a:ext>
            </a:extLst>
          </p:cNvPr>
          <p:cNvSpPr>
            <a:spLocks noGrp="1"/>
          </p:cNvSpPr>
          <p:nvPr>
            <p:ph type="sldNum" sz="quarter" idx="12"/>
          </p:nvPr>
        </p:nvSpPr>
        <p:spPr/>
        <p:txBody>
          <a:bodyPr/>
          <a:lstStyle/>
          <a:p>
            <a:fld id="{CDD95983-6AA3-4F6B-98EA-7953A4D4C3D1}" type="slidenum">
              <a:rPr lang="en-US" smtClean="0"/>
              <a:pPr/>
              <a:t>40</a:t>
            </a:fld>
            <a:endParaRPr lang="en-US" dirty="0"/>
          </a:p>
        </p:txBody>
      </p:sp>
      <p:sp>
        <p:nvSpPr>
          <p:cNvPr id="5" name="Content Placeholder 4">
            <a:extLst>
              <a:ext uri="{FF2B5EF4-FFF2-40B4-BE49-F238E27FC236}">
                <a16:creationId xmlns:a16="http://schemas.microsoft.com/office/drawing/2014/main" id="{719EE4F0-EB6A-5F45-99DB-730DAF60F59D}"/>
              </a:ext>
            </a:extLst>
          </p:cNvPr>
          <p:cNvSpPr>
            <a:spLocks noGrp="1"/>
          </p:cNvSpPr>
          <p:nvPr>
            <p:ph sz="quarter" idx="1"/>
          </p:nvPr>
        </p:nvSpPr>
        <p:spPr/>
        <p:txBody>
          <a:bodyPr/>
          <a:lstStyle/>
          <a:p>
            <a:r>
              <a:rPr lang="en-VN" dirty="0"/>
              <a:t>Chuong 1: tong quan</a:t>
            </a:r>
          </a:p>
          <a:p>
            <a:r>
              <a:rPr lang="en-US" dirty="0"/>
              <a:t>C</a:t>
            </a:r>
            <a:r>
              <a:rPr lang="en-VN" dirty="0"/>
              <a:t>huong 2: ly thuyet co so</a:t>
            </a:r>
          </a:p>
          <a:p>
            <a:r>
              <a:rPr lang="en-VN" dirty="0"/>
              <a:t>Chuong 3: he thong de xuat (mo ta chi tiet) + danh gia he thong </a:t>
            </a:r>
          </a:p>
        </p:txBody>
      </p:sp>
    </p:spTree>
    <p:extLst>
      <p:ext uri="{BB962C8B-B14F-4D97-AF65-F5344CB8AC3E}">
        <p14:creationId xmlns:p14="http://schemas.microsoft.com/office/powerpoint/2010/main" val="2547763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F75D6-8E4F-6848-BE1B-A401CBFE5805}"/>
              </a:ext>
            </a:extLst>
          </p:cNvPr>
          <p:cNvSpPr>
            <a:spLocks noGrp="1"/>
          </p:cNvSpPr>
          <p:nvPr>
            <p:ph type="title"/>
          </p:nvPr>
        </p:nvSpPr>
        <p:spPr/>
        <p:txBody>
          <a:bodyPr/>
          <a:lstStyle/>
          <a:p>
            <a:r>
              <a:rPr lang="en-VN" dirty="0"/>
              <a:t>PBL</a:t>
            </a:r>
          </a:p>
        </p:txBody>
      </p:sp>
      <p:sp>
        <p:nvSpPr>
          <p:cNvPr id="3" name="Footer Placeholder 2">
            <a:extLst>
              <a:ext uri="{FF2B5EF4-FFF2-40B4-BE49-F238E27FC236}">
                <a16:creationId xmlns:a16="http://schemas.microsoft.com/office/drawing/2014/main" id="{8C27E9BB-AFDB-684F-9706-209ACD342BDA}"/>
              </a:ext>
            </a:extLst>
          </p:cNvPr>
          <p:cNvSpPr>
            <a:spLocks noGrp="1"/>
          </p:cNvSpPr>
          <p:nvPr>
            <p:ph type="ftr" sz="quarter" idx="11"/>
          </p:nvPr>
        </p:nvSpPr>
        <p:spPr/>
        <p:txBody>
          <a:bodyPr/>
          <a:lstStyle/>
          <a:p>
            <a:r>
              <a:rPr lang="vi-VN"/>
              <a:t>Chương </a:t>
            </a:r>
            <a:r>
              <a:rPr lang="en-US"/>
              <a:t>4</a:t>
            </a:r>
            <a:r>
              <a:rPr lang="vi-VN"/>
              <a:t> – Kỹ thuật </a:t>
            </a:r>
            <a:r>
              <a:rPr lang="en-US"/>
              <a:t>mã hóa kênh</a:t>
            </a:r>
            <a:endParaRPr lang="en-US" dirty="0"/>
          </a:p>
        </p:txBody>
      </p:sp>
      <p:sp>
        <p:nvSpPr>
          <p:cNvPr id="4" name="Slide Number Placeholder 3">
            <a:extLst>
              <a:ext uri="{FF2B5EF4-FFF2-40B4-BE49-F238E27FC236}">
                <a16:creationId xmlns:a16="http://schemas.microsoft.com/office/drawing/2014/main" id="{A0779364-142C-9745-896F-40B640667469}"/>
              </a:ext>
            </a:extLst>
          </p:cNvPr>
          <p:cNvSpPr>
            <a:spLocks noGrp="1"/>
          </p:cNvSpPr>
          <p:nvPr>
            <p:ph type="sldNum" sz="quarter" idx="12"/>
          </p:nvPr>
        </p:nvSpPr>
        <p:spPr/>
        <p:txBody>
          <a:bodyPr/>
          <a:lstStyle/>
          <a:p>
            <a:fld id="{CDD95983-6AA3-4F6B-98EA-7953A4D4C3D1}" type="slidenum">
              <a:rPr lang="en-US" smtClean="0"/>
              <a:pPr/>
              <a:t>41</a:t>
            </a:fld>
            <a:endParaRPr lang="en-US" dirty="0"/>
          </a:p>
        </p:txBody>
      </p:sp>
      <p:sp>
        <p:nvSpPr>
          <p:cNvPr id="5" name="Content Placeholder 4">
            <a:extLst>
              <a:ext uri="{FF2B5EF4-FFF2-40B4-BE49-F238E27FC236}">
                <a16:creationId xmlns:a16="http://schemas.microsoft.com/office/drawing/2014/main" id="{719EE4F0-EB6A-5F45-99DB-730DAF60F59D}"/>
              </a:ext>
            </a:extLst>
          </p:cNvPr>
          <p:cNvSpPr>
            <a:spLocks noGrp="1"/>
          </p:cNvSpPr>
          <p:nvPr>
            <p:ph sz="quarter" idx="1"/>
          </p:nvPr>
        </p:nvSpPr>
        <p:spPr/>
        <p:txBody>
          <a:bodyPr/>
          <a:lstStyle/>
          <a:p>
            <a:r>
              <a:rPr lang="en-VN" dirty="0"/>
              <a:t>Chuong 1: tong quan + ly thuyet co so</a:t>
            </a:r>
          </a:p>
          <a:p>
            <a:r>
              <a:rPr lang="en-VN" dirty="0"/>
              <a:t>Chuong 2: he thong de xuat (mo ta chi tiet)</a:t>
            </a:r>
          </a:p>
          <a:p>
            <a:r>
              <a:rPr lang="en-VN" dirty="0"/>
              <a:t>Chuong 3: danh gia he thong </a:t>
            </a:r>
          </a:p>
          <a:p>
            <a:r>
              <a:rPr lang="en-VN"/>
              <a:t>0971233933</a:t>
            </a:r>
            <a:endParaRPr lang="en-VN" dirty="0"/>
          </a:p>
        </p:txBody>
      </p:sp>
    </p:spTree>
    <p:extLst>
      <p:ext uri="{BB962C8B-B14F-4D97-AF65-F5344CB8AC3E}">
        <p14:creationId xmlns:p14="http://schemas.microsoft.com/office/powerpoint/2010/main" val="1876974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76400"/>
            <a:ext cx="8153400" cy="2133600"/>
          </a:xfrm>
        </p:spPr>
        <p:txBody>
          <a:bodyPr>
            <a:normAutofit/>
          </a:bodyPr>
          <a:lstStyle/>
          <a:p>
            <a:pPr>
              <a:lnSpc>
                <a:spcPct val="150000"/>
              </a:lnSpc>
            </a:pPr>
            <a:r>
              <a:rPr lang="en-US" sz="4400" b="1" cap="all" dirty="0" err="1">
                <a:solidFill>
                  <a:srgbClr val="FF0000"/>
                </a:solidFill>
                <a:latin typeface="Arial"/>
                <a:cs typeface="Arial"/>
              </a:rPr>
              <a:t>Chương</a:t>
            </a:r>
            <a:r>
              <a:rPr lang="en-US" sz="4400" b="1" cap="all" dirty="0">
                <a:solidFill>
                  <a:srgbClr val="FF0000"/>
                </a:solidFill>
                <a:latin typeface="Arial"/>
                <a:cs typeface="Arial"/>
              </a:rPr>
              <a:t> 5: </a:t>
            </a:r>
            <a:br>
              <a:rPr lang="en-US" sz="4400" b="1" cap="all" dirty="0">
                <a:solidFill>
                  <a:srgbClr val="FF0000"/>
                </a:solidFill>
                <a:latin typeface="Arial"/>
                <a:cs typeface="Arial"/>
              </a:rPr>
            </a:br>
            <a:r>
              <a:rPr lang="en-US" sz="4400" b="1" cap="all" dirty="0">
                <a:solidFill>
                  <a:srgbClr val="FF0000"/>
                </a:solidFill>
                <a:latin typeface="Arial"/>
                <a:cs typeface="Arial"/>
              </a:rPr>
              <a:t>KỸ </a:t>
            </a:r>
            <a:r>
              <a:rPr lang="en-US" sz="4400" b="1" cap="all" dirty="0" err="1">
                <a:solidFill>
                  <a:srgbClr val="FF0000"/>
                </a:solidFill>
                <a:latin typeface="Arial"/>
                <a:cs typeface="Arial"/>
              </a:rPr>
              <a:t>thuật</a:t>
            </a:r>
            <a:r>
              <a:rPr lang="en-US" sz="4400" b="1" cap="all" dirty="0">
                <a:solidFill>
                  <a:srgbClr val="FF0000"/>
                </a:solidFill>
                <a:latin typeface="Arial"/>
                <a:cs typeface="Arial"/>
              </a:rPr>
              <a:t> </a:t>
            </a:r>
            <a:r>
              <a:rPr lang="en-US" sz="4400" dirty="0">
                <a:solidFill>
                  <a:srgbClr val="FF0000"/>
                </a:solidFill>
                <a:latin typeface="Arial"/>
                <a:cs typeface="Arial"/>
              </a:rPr>
              <a:t>GHÉP KÊNH</a:t>
            </a:r>
            <a:endParaRPr lang="en-US" sz="4400" b="1" dirty="0">
              <a:solidFill>
                <a:srgbClr val="3200C0"/>
              </a:solidFill>
              <a:latin typeface="Arial"/>
              <a:cs typeface="Arial"/>
            </a:endParaRPr>
          </a:p>
        </p:txBody>
      </p:sp>
      <p:sp>
        <p:nvSpPr>
          <p:cNvPr id="4" name="Slide Number Placeholder 3"/>
          <p:cNvSpPr>
            <a:spLocks noGrp="1"/>
          </p:cNvSpPr>
          <p:nvPr>
            <p:ph type="sldNum" sz="quarter" idx="12"/>
          </p:nvPr>
        </p:nvSpPr>
        <p:spPr>
          <a:xfrm>
            <a:off x="0" y="6248400"/>
            <a:ext cx="838200" cy="381000"/>
          </a:xfrm>
        </p:spPr>
        <p:txBody>
          <a:bodyPr/>
          <a:lstStyle/>
          <a:p>
            <a:fld id="{CDD95983-6AA3-4F6B-98EA-7953A4D4C3D1}" type="slidenum">
              <a:rPr lang="en-US" smtClean="0"/>
              <a:pPr/>
              <a:t>5</a:t>
            </a:fld>
            <a:endParaRPr lang="en-US" dirty="0"/>
          </a:p>
        </p:txBody>
      </p:sp>
    </p:spTree>
    <p:extLst>
      <p:ext uri="{BB962C8B-B14F-4D97-AF65-F5344CB8AC3E}">
        <p14:creationId xmlns:p14="http://schemas.microsoft.com/office/powerpoint/2010/main" val="3407627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rrowheads="1"/>
          </p:cNvSpPr>
          <p:nvPr>
            <p:ph type="title"/>
          </p:nvPr>
        </p:nvSpPr>
        <p:spPr>
          <a:xfrm>
            <a:off x="301625" y="0"/>
            <a:ext cx="8613775" cy="914400"/>
          </a:xfrm>
        </p:spPr>
        <p:txBody>
          <a:bodyPr rtlCol="0">
            <a:normAutofit/>
          </a:bodyPr>
          <a:lstStyle/>
          <a:p>
            <a:pPr eaLnBrk="1" fontAlgn="auto" hangingPunct="1">
              <a:spcAft>
                <a:spcPts val="0"/>
              </a:spcAft>
              <a:defRPr/>
            </a:pPr>
            <a:r>
              <a:rPr lang="vi-VN" sz="3400" dirty="0">
                <a:solidFill>
                  <a:schemeClr val="tx1"/>
                </a:solidFill>
                <a:latin typeface="Arial"/>
                <a:cs typeface="Arial"/>
              </a:rPr>
              <a:t>Hệ thống thông tin số điển hình</a:t>
            </a:r>
          </a:p>
        </p:txBody>
      </p:sp>
      <p:sp>
        <p:nvSpPr>
          <p:cNvPr id="66563" name="Text Box 4"/>
          <p:cNvSpPr txBox="1">
            <a:spLocks noChangeArrowheads="1"/>
          </p:cNvSpPr>
          <p:nvPr/>
        </p:nvSpPr>
        <p:spPr bwMode="auto">
          <a:xfrm>
            <a:off x="8382000" y="3048000"/>
            <a:ext cx="685800" cy="1676400"/>
          </a:xfrm>
          <a:prstGeom prst="rect">
            <a:avLst/>
          </a:prstGeom>
          <a:noFill/>
          <a:ln w="28575">
            <a:noFill/>
            <a:miter lim="800000"/>
            <a:headEnd/>
            <a:tailEnd/>
          </a:ln>
        </p:spPr>
        <p:txBody>
          <a:bodyPr lIns="36000" rIns="36000"/>
          <a:lstStyle/>
          <a:p>
            <a:pPr algn="ctr"/>
            <a:r>
              <a:rPr lang="vi-VN" sz="2000">
                <a:latin typeface="Times New Roman" pitchFamily="18" charset="0"/>
                <a:cs typeface="Times New Roman" pitchFamily="18" charset="0"/>
              </a:rPr>
              <a:t>Kênh</a:t>
            </a:r>
          </a:p>
          <a:p>
            <a:pPr algn="ctr"/>
            <a:endParaRPr lang="vi-VN" sz="2000">
              <a:latin typeface="Times New Roman" pitchFamily="18" charset="0"/>
              <a:cs typeface="Times New Roman" pitchFamily="18" charset="0"/>
            </a:endParaRPr>
          </a:p>
          <a:p>
            <a:pPr algn="ctr"/>
            <a:r>
              <a:rPr lang="vi-VN" sz="2000">
                <a:latin typeface="Times New Roman" pitchFamily="18" charset="0"/>
                <a:cs typeface="Times New Roman" pitchFamily="18" charset="0"/>
              </a:rPr>
              <a:t>thông</a:t>
            </a:r>
          </a:p>
          <a:p>
            <a:pPr algn="ctr"/>
            <a:endParaRPr lang="vi-VN" sz="2000">
              <a:latin typeface="Times New Roman" pitchFamily="18" charset="0"/>
              <a:cs typeface="Times New Roman" pitchFamily="18" charset="0"/>
            </a:endParaRPr>
          </a:p>
          <a:p>
            <a:pPr algn="ctr"/>
            <a:r>
              <a:rPr lang="vi-VN" sz="2000">
                <a:latin typeface="Times New Roman" pitchFamily="18" charset="0"/>
                <a:cs typeface="Times New Roman" pitchFamily="18" charset="0"/>
              </a:rPr>
              <a:t>tin</a:t>
            </a:r>
          </a:p>
        </p:txBody>
      </p:sp>
      <p:sp>
        <p:nvSpPr>
          <p:cNvPr id="66564" name="Line 35"/>
          <p:cNvSpPr>
            <a:spLocks noChangeShapeType="1"/>
          </p:cNvSpPr>
          <p:nvPr/>
        </p:nvSpPr>
        <p:spPr bwMode="auto">
          <a:xfrm>
            <a:off x="8229600" y="2895600"/>
            <a:ext cx="0" cy="1925638"/>
          </a:xfrm>
          <a:prstGeom prst="line">
            <a:avLst/>
          </a:prstGeom>
          <a:noFill/>
          <a:ln w="28575">
            <a:solidFill>
              <a:srgbClr val="FF0000"/>
            </a:solidFill>
            <a:round/>
            <a:headEnd/>
            <a:tailEnd/>
          </a:ln>
        </p:spPr>
        <p:txBody>
          <a:bodyPr lIns="36000" rIns="36000"/>
          <a:lstStyle/>
          <a:p>
            <a:endParaRPr lang="en-US">
              <a:latin typeface="Times New Roman" pitchFamily="18" charset="0"/>
              <a:cs typeface="Times New Roman" pitchFamily="18" charset="0"/>
            </a:endParaRPr>
          </a:p>
        </p:txBody>
      </p:sp>
      <p:sp>
        <p:nvSpPr>
          <p:cNvPr id="66565" name="AutoShape 46"/>
          <p:cNvSpPr>
            <a:spLocks noChangeArrowheads="1"/>
          </p:cNvSpPr>
          <p:nvPr/>
        </p:nvSpPr>
        <p:spPr bwMode="auto">
          <a:xfrm>
            <a:off x="8115300" y="3429000"/>
            <a:ext cx="228600" cy="838200"/>
          </a:xfrm>
          <a:prstGeom prst="downArrow">
            <a:avLst>
              <a:gd name="adj1" fmla="val 50000"/>
              <a:gd name="adj2" fmla="val 91667"/>
            </a:avLst>
          </a:prstGeom>
          <a:solidFill>
            <a:srgbClr val="FF0000"/>
          </a:solidFill>
          <a:ln w="28575">
            <a:solidFill>
              <a:srgbClr val="FF0000"/>
            </a:solidFill>
            <a:miter lim="800000"/>
            <a:headEnd/>
            <a:tailEnd/>
          </a:ln>
        </p:spPr>
        <p:txBody>
          <a:bodyPr wrap="none" anchor="ctr"/>
          <a:lstStyle/>
          <a:p>
            <a:endParaRPr lang="en-US">
              <a:latin typeface="Times New Roman" pitchFamily="18" charset="0"/>
              <a:cs typeface="Times New Roman" pitchFamily="18" charset="0"/>
            </a:endParaRPr>
          </a:p>
        </p:txBody>
      </p:sp>
      <p:grpSp>
        <p:nvGrpSpPr>
          <p:cNvPr id="2" name="Group 78"/>
          <p:cNvGrpSpPr>
            <a:grpSpLocks/>
          </p:cNvGrpSpPr>
          <p:nvPr/>
        </p:nvGrpSpPr>
        <p:grpSpPr bwMode="auto">
          <a:xfrm>
            <a:off x="152400" y="1814513"/>
            <a:ext cx="8293100" cy="1122363"/>
            <a:chOff x="96" y="1143"/>
            <a:chExt cx="5224" cy="707"/>
          </a:xfrm>
        </p:grpSpPr>
        <p:sp>
          <p:nvSpPr>
            <p:cNvPr id="66608" name="Line 5"/>
            <p:cNvSpPr>
              <a:spLocks noChangeShapeType="1"/>
            </p:cNvSpPr>
            <p:nvPr/>
          </p:nvSpPr>
          <p:spPr bwMode="auto">
            <a:xfrm>
              <a:off x="96" y="1527"/>
              <a:ext cx="372"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09" name="Text Box 6"/>
            <p:cNvSpPr txBox="1">
              <a:spLocks noChangeArrowheads="1"/>
            </p:cNvSpPr>
            <p:nvPr/>
          </p:nvSpPr>
          <p:spPr bwMode="auto">
            <a:xfrm>
              <a:off x="480" y="1247"/>
              <a:ext cx="448" cy="576"/>
            </a:xfrm>
            <a:prstGeom prst="rect">
              <a:avLst/>
            </a:prstGeom>
            <a:solidFill>
              <a:srgbClr val="CCFFCC"/>
            </a:solidFill>
            <a:ln w="28575">
              <a:solidFill>
                <a:srgbClr val="FF0000"/>
              </a:solidFill>
              <a:miter lim="800000"/>
              <a:headEnd/>
              <a:tailEnd/>
            </a:ln>
          </p:spPr>
          <p:txBody>
            <a:bodyPr lIns="36000" rIns="36000"/>
            <a:lstStyle/>
            <a:p>
              <a:pPr algn="ctr"/>
              <a:r>
                <a:rPr lang="vi-VN" sz="2300" dirty="0">
                  <a:latin typeface="Times New Roman" pitchFamily="18" charset="0"/>
                  <a:cs typeface="Times New Roman" pitchFamily="18" charset="0"/>
                </a:rPr>
                <a:t>Định dạng</a:t>
              </a:r>
            </a:p>
          </p:txBody>
        </p:sp>
        <p:sp>
          <p:nvSpPr>
            <p:cNvPr id="66610" name="Text Box 7"/>
            <p:cNvSpPr txBox="1">
              <a:spLocks noChangeArrowheads="1"/>
            </p:cNvSpPr>
            <p:nvPr/>
          </p:nvSpPr>
          <p:spPr bwMode="auto">
            <a:xfrm>
              <a:off x="1096" y="1143"/>
              <a:ext cx="539" cy="707"/>
            </a:xfrm>
            <a:prstGeom prst="rect">
              <a:avLst/>
            </a:prstGeom>
            <a:solidFill>
              <a:srgbClr val="CCFFCC"/>
            </a:solidFill>
            <a:ln w="28575">
              <a:solidFill>
                <a:srgbClr val="FF0000"/>
              </a:solidFill>
              <a:miter lim="800000"/>
              <a:headEnd/>
              <a:tailEnd/>
            </a:ln>
          </p:spPr>
          <p:txBody>
            <a:bodyPr lIns="36000" rIns="36000"/>
            <a:lstStyle>
              <a:defPPr>
                <a:defRPr lang="en-US"/>
              </a:defPPr>
              <a:lvl1pPr algn="ctr">
                <a:defRPr sz="2300">
                  <a:latin typeface="Times New Roman" pitchFamily="18" charset="0"/>
                  <a:cs typeface="Times New Roman" pitchFamily="18" charset="0"/>
                </a:defRPr>
              </a:lvl1pPr>
            </a:lstStyle>
            <a:p>
              <a:r>
                <a:rPr lang="vi-VN" dirty="0"/>
                <a:t>Mã hóa nguồn</a:t>
              </a:r>
            </a:p>
          </p:txBody>
        </p:sp>
        <p:sp>
          <p:nvSpPr>
            <p:cNvPr id="66611" name="Text Box 8"/>
            <p:cNvSpPr txBox="1">
              <a:spLocks noChangeArrowheads="1"/>
            </p:cNvSpPr>
            <p:nvPr/>
          </p:nvSpPr>
          <p:spPr bwMode="auto">
            <a:xfrm>
              <a:off x="1814" y="1143"/>
              <a:ext cx="449" cy="707"/>
            </a:xfrm>
            <a:prstGeom prst="rect">
              <a:avLst/>
            </a:prstGeom>
            <a:solidFill>
              <a:srgbClr val="CCFFCC"/>
            </a:solidFill>
            <a:ln w="28575">
              <a:solidFill>
                <a:srgbClr val="FF0000"/>
              </a:solidFill>
              <a:miter lim="800000"/>
              <a:headEnd/>
              <a:tailEnd/>
            </a:ln>
          </p:spPr>
          <p:txBody>
            <a:bodyPr lIns="36000" rIns="36000"/>
            <a:lstStyle>
              <a:defPPr>
                <a:defRPr lang="en-US"/>
              </a:defPPr>
              <a:lvl1pPr algn="ctr">
                <a:defRPr sz="2300">
                  <a:latin typeface="Times New Roman" pitchFamily="18" charset="0"/>
                  <a:cs typeface="Times New Roman" pitchFamily="18" charset="0"/>
                </a:defRPr>
              </a:lvl1pPr>
            </a:lstStyle>
            <a:p>
              <a:r>
                <a:rPr lang="vi-VN" dirty="0"/>
                <a:t>Mật mã hóa</a:t>
              </a:r>
            </a:p>
          </p:txBody>
        </p:sp>
        <p:sp>
          <p:nvSpPr>
            <p:cNvPr id="66612" name="Text Box 9"/>
            <p:cNvSpPr txBox="1">
              <a:spLocks noChangeArrowheads="1"/>
            </p:cNvSpPr>
            <p:nvPr/>
          </p:nvSpPr>
          <p:spPr bwMode="auto">
            <a:xfrm>
              <a:off x="2443" y="1143"/>
              <a:ext cx="449" cy="707"/>
            </a:xfrm>
            <a:prstGeom prst="rect">
              <a:avLst/>
            </a:prstGeom>
            <a:solidFill>
              <a:srgbClr val="CCFFCC"/>
            </a:solidFill>
            <a:ln w="28575">
              <a:solidFill>
                <a:srgbClr val="FF0000"/>
              </a:solidFill>
              <a:miter lim="800000"/>
              <a:headEnd/>
              <a:tailEnd/>
            </a:ln>
          </p:spPr>
          <p:txBody>
            <a:bodyPr lIns="36000" rIns="36000"/>
            <a:lstStyle>
              <a:defPPr>
                <a:defRPr lang="en-US"/>
              </a:defPPr>
              <a:lvl1pPr algn="ctr">
                <a:defRPr sz="2300">
                  <a:latin typeface="Times New Roman" pitchFamily="18" charset="0"/>
                  <a:cs typeface="Times New Roman" pitchFamily="18" charset="0"/>
                </a:defRPr>
              </a:lvl1pPr>
            </a:lstStyle>
            <a:p>
              <a:r>
                <a:rPr lang="vi-VN" dirty="0"/>
                <a:t>Mã hóa kênh</a:t>
              </a:r>
            </a:p>
          </p:txBody>
        </p:sp>
        <p:sp>
          <p:nvSpPr>
            <p:cNvPr id="66613" name="Text Box 10"/>
            <p:cNvSpPr txBox="1">
              <a:spLocks noChangeArrowheads="1"/>
            </p:cNvSpPr>
            <p:nvPr/>
          </p:nvSpPr>
          <p:spPr bwMode="auto">
            <a:xfrm>
              <a:off x="3072" y="1248"/>
              <a:ext cx="539" cy="505"/>
            </a:xfrm>
            <a:prstGeom prst="rect">
              <a:avLst/>
            </a:prstGeom>
            <a:solidFill>
              <a:srgbClr val="FFFF00"/>
            </a:solidFill>
            <a:ln w="28575">
              <a:solidFill>
                <a:srgbClr val="FF0000"/>
              </a:solidFill>
              <a:miter lim="800000"/>
              <a:headEnd/>
              <a:tailEnd/>
            </a:ln>
          </p:spPr>
          <p:txBody>
            <a:bodyPr lIns="36000" rIns="36000"/>
            <a:lstStyle>
              <a:defPPr>
                <a:defRPr lang="en-US"/>
              </a:defPPr>
              <a:lvl1pPr algn="ctr">
                <a:defRPr sz="2300">
                  <a:latin typeface="Times New Roman" pitchFamily="18" charset="0"/>
                  <a:cs typeface="Times New Roman" pitchFamily="18" charset="0"/>
                </a:defRPr>
              </a:lvl1pPr>
            </a:lstStyle>
            <a:p>
              <a:r>
                <a:rPr lang="vi-VN" dirty="0"/>
                <a:t>Ghép kênh</a:t>
              </a:r>
            </a:p>
          </p:txBody>
        </p:sp>
        <p:sp>
          <p:nvSpPr>
            <p:cNvPr id="66614" name="Text Box 11"/>
            <p:cNvSpPr txBox="1">
              <a:spLocks noChangeArrowheads="1"/>
            </p:cNvSpPr>
            <p:nvPr/>
          </p:nvSpPr>
          <p:spPr bwMode="auto">
            <a:xfrm>
              <a:off x="3792" y="1239"/>
              <a:ext cx="449" cy="505"/>
            </a:xfrm>
            <a:prstGeom prst="rect">
              <a:avLst/>
            </a:prstGeom>
            <a:noFill/>
            <a:ln w="28575">
              <a:solidFill>
                <a:srgbClr val="FF0000"/>
              </a:solidFill>
              <a:miter lim="800000"/>
              <a:headEnd/>
              <a:tailEnd/>
            </a:ln>
          </p:spPr>
          <p:txBody>
            <a:bodyPr lIns="36000" rIns="36000"/>
            <a:lstStyle/>
            <a:p>
              <a:pPr algn="ctr"/>
              <a:r>
                <a:rPr lang="vi-VN" sz="2400" dirty="0">
                  <a:latin typeface="Times New Roman" pitchFamily="18" charset="0"/>
                  <a:cs typeface="Times New Roman" pitchFamily="18" charset="0"/>
                </a:rPr>
                <a:t>Điều chế</a:t>
              </a:r>
            </a:p>
          </p:txBody>
        </p:sp>
        <p:sp>
          <p:nvSpPr>
            <p:cNvPr id="66615" name="Text Box 12"/>
            <p:cNvSpPr txBox="1">
              <a:spLocks noChangeArrowheads="1"/>
            </p:cNvSpPr>
            <p:nvPr/>
          </p:nvSpPr>
          <p:spPr bwMode="auto">
            <a:xfrm>
              <a:off x="4416" y="1143"/>
              <a:ext cx="449" cy="707"/>
            </a:xfrm>
            <a:prstGeom prst="rect">
              <a:avLst/>
            </a:prstGeom>
            <a:solidFill>
              <a:srgbClr val="FFFF00"/>
            </a:solidFill>
            <a:ln w="28575">
              <a:solidFill>
                <a:srgbClr val="FF0000"/>
              </a:solidFill>
              <a:miter lim="800000"/>
              <a:headEnd/>
              <a:tailEnd/>
            </a:ln>
          </p:spPr>
          <p:txBody>
            <a:bodyPr lIns="36000" rIns="36000"/>
            <a:lstStyle>
              <a:defPPr>
                <a:defRPr lang="en-US"/>
              </a:defPPr>
              <a:lvl1pPr algn="ctr">
                <a:defRPr sz="2300">
                  <a:latin typeface="Times New Roman" pitchFamily="18" charset="0"/>
                  <a:cs typeface="Times New Roman" pitchFamily="18" charset="0"/>
                </a:defRPr>
              </a:lvl1pPr>
            </a:lstStyle>
            <a:p>
              <a:r>
                <a:rPr lang="vi-VN" dirty="0"/>
                <a:t>Đa truy cập</a:t>
              </a:r>
            </a:p>
          </p:txBody>
        </p:sp>
        <p:sp>
          <p:nvSpPr>
            <p:cNvPr id="66616" name="Line 13"/>
            <p:cNvSpPr>
              <a:spLocks noChangeShapeType="1"/>
            </p:cNvSpPr>
            <p:nvPr/>
          </p:nvSpPr>
          <p:spPr bwMode="auto">
            <a:xfrm>
              <a:off x="916" y="1547"/>
              <a:ext cx="18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17" name="Line 14"/>
            <p:cNvSpPr>
              <a:spLocks noChangeShapeType="1"/>
            </p:cNvSpPr>
            <p:nvPr/>
          </p:nvSpPr>
          <p:spPr bwMode="auto">
            <a:xfrm>
              <a:off x="1635" y="1547"/>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18" name="Line 15"/>
            <p:cNvSpPr>
              <a:spLocks noChangeShapeType="1"/>
            </p:cNvSpPr>
            <p:nvPr/>
          </p:nvSpPr>
          <p:spPr bwMode="auto">
            <a:xfrm>
              <a:off x="2263" y="1547"/>
              <a:ext cx="18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19" name="Line 16"/>
            <p:cNvSpPr>
              <a:spLocks noChangeShapeType="1"/>
            </p:cNvSpPr>
            <p:nvPr/>
          </p:nvSpPr>
          <p:spPr bwMode="auto">
            <a:xfrm>
              <a:off x="2892" y="1345"/>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20" name="Line 17"/>
            <p:cNvSpPr>
              <a:spLocks noChangeShapeType="1"/>
            </p:cNvSpPr>
            <p:nvPr/>
          </p:nvSpPr>
          <p:spPr bwMode="auto">
            <a:xfrm>
              <a:off x="3610" y="1507"/>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21" name="Line 18"/>
            <p:cNvSpPr>
              <a:spLocks noChangeShapeType="1"/>
            </p:cNvSpPr>
            <p:nvPr/>
          </p:nvSpPr>
          <p:spPr bwMode="auto">
            <a:xfrm>
              <a:off x="4238" y="1507"/>
              <a:ext cx="18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22" name="Line 19"/>
            <p:cNvSpPr>
              <a:spLocks noChangeShapeType="1"/>
            </p:cNvSpPr>
            <p:nvPr/>
          </p:nvSpPr>
          <p:spPr bwMode="auto">
            <a:xfrm>
              <a:off x="4856" y="1519"/>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23" name="Line 20"/>
            <p:cNvSpPr>
              <a:spLocks noChangeShapeType="1"/>
            </p:cNvSpPr>
            <p:nvPr/>
          </p:nvSpPr>
          <p:spPr bwMode="auto">
            <a:xfrm>
              <a:off x="2976" y="1511"/>
              <a:ext cx="9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24" name="Line 21"/>
            <p:cNvSpPr>
              <a:spLocks noChangeShapeType="1"/>
            </p:cNvSpPr>
            <p:nvPr/>
          </p:nvSpPr>
          <p:spPr bwMode="auto">
            <a:xfrm>
              <a:off x="2976" y="1671"/>
              <a:ext cx="9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28" name="Text Box 57"/>
            <p:cNvSpPr txBox="1">
              <a:spLocks noChangeArrowheads="1"/>
            </p:cNvSpPr>
            <p:nvPr/>
          </p:nvSpPr>
          <p:spPr bwMode="auto">
            <a:xfrm>
              <a:off x="5032" y="1199"/>
              <a:ext cx="288" cy="624"/>
            </a:xfrm>
            <a:prstGeom prst="rect">
              <a:avLst/>
            </a:prstGeom>
            <a:noFill/>
            <a:ln w="28575">
              <a:solidFill>
                <a:srgbClr val="FF0000"/>
              </a:solidFill>
              <a:miter lim="800000"/>
              <a:headEnd/>
              <a:tailEnd/>
            </a:ln>
          </p:spPr>
          <p:txBody>
            <a:bodyPr lIns="36000" rIns="36000"/>
            <a:lstStyle/>
            <a:p>
              <a:pPr algn="ctr"/>
              <a:r>
                <a:rPr lang="vi-VN" sz="2000" dirty="0">
                  <a:latin typeface="Times New Roman" pitchFamily="18" charset="0"/>
                  <a:cs typeface="Times New Roman" pitchFamily="18" charset="0"/>
                </a:rPr>
                <a:t>X</a:t>
              </a:r>
            </a:p>
            <a:p>
              <a:pPr algn="ctr"/>
              <a:r>
                <a:rPr lang="vi-VN" sz="2000" dirty="0">
                  <a:latin typeface="Times New Roman" pitchFamily="18" charset="0"/>
                  <a:cs typeface="Times New Roman" pitchFamily="18" charset="0"/>
                </a:rPr>
                <a:t>M</a:t>
              </a:r>
            </a:p>
            <a:p>
              <a:pPr algn="ctr"/>
              <a:r>
                <a:rPr lang="vi-VN" sz="2000" dirty="0">
                  <a:latin typeface="Times New Roman" pitchFamily="18" charset="0"/>
                  <a:cs typeface="Times New Roman" pitchFamily="18" charset="0"/>
                </a:rPr>
                <a:t>T</a:t>
              </a:r>
            </a:p>
          </p:txBody>
        </p:sp>
      </p:grpSp>
      <p:grpSp>
        <p:nvGrpSpPr>
          <p:cNvPr id="3" name="Group 79"/>
          <p:cNvGrpSpPr>
            <a:grpSpLocks/>
          </p:cNvGrpSpPr>
          <p:nvPr/>
        </p:nvGrpSpPr>
        <p:grpSpPr bwMode="auto">
          <a:xfrm>
            <a:off x="146050" y="4733927"/>
            <a:ext cx="8312150" cy="1122363"/>
            <a:chOff x="92" y="2982"/>
            <a:chExt cx="5236" cy="707"/>
          </a:xfrm>
        </p:grpSpPr>
        <p:sp>
          <p:nvSpPr>
            <p:cNvPr id="66587" name="Text Box 23"/>
            <p:cNvSpPr txBox="1">
              <a:spLocks noChangeArrowheads="1"/>
            </p:cNvSpPr>
            <p:nvPr/>
          </p:nvSpPr>
          <p:spPr bwMode="auto">
            <a:xfrm>
              <a:off x="472" y="3065"/>
              <a:ext cx="448" cy="576"/>
            </a:xfrm>
            <a:prstGeom prst="rect">
              <a:avLst/>
            </a:prstGeom>
            <a:solidFill>
              <a:srgbClr val="CCFFCC"/>
            </a:solidFill>
            <a:ln w="28575">
              <a:solidFill>
                <a:srgbClr val="FF0000"/>
              </a:solidFill>
              <a:miter lim="800000"/>
              <a:headEnd/>
              <a:tailEnd/>
            </a:ln>
          </p:spPr>
          <p:txBody>
            <a:bodyPr lIns="36000" rIns="36000"/>
            <a:lstStyle>
              <a:defPPr>
                <a:defRPr lang="en-US"/>
              </a:defPPr>
              <a:lvl1pPr algn="ctr">
                <a:defRPr sz="2300">
                  <a:latin typeface="Times New Roman" pitchFamily="18" charset="0"/>
                  <a:cs typeface="Times New Roman" pitchFamily="18" charset="0"/>
                </a:defRPr>
              </a:lvl1pPr>
            </a:lstStyle>
            <a:p>
              <a:r>
                <a:rPr lang="vi-VN" dirty="0"/>
                <a:t>Định dạng</a:t>
              </a:r>
            </a:p>
          </p:txBody>
        </p:sp>
        <p:sp>
          <p:nvSpPr>
            <p:cNvPr id="66588" name="Text Box 24"/>
            <p:cNvSpPr txBox="1">
              <a:spLocks noChangeArrowheads="1"/>
            </p:cNvSpPr>
            <p:nvPr/>
          </p:nvSpPr>
          <p:spPr bwMode="auto">
            <a:xfrm>
              <a:off x="1096" y="2982"/>
              <a:ext cx="539" cy="707"/>
            </a:xfrm>
            <a:prstGeom prst="rect">
              <a:avLst/>
            </a:prstGeom>
            <a:solidFill>
              <a:srgbClr val="CCFFCC"/>
            </a:solidFill>
            <a:ln w="28575">
              <a:solidFill>
                <a:srgbClr val="FF0000"/>
              </a:solidFill>
              <a:miter lim="800000"/>
              <a:headEnd/>
              <a:tailEnd/>
            </a:ln>
          </p:spPr>
          <p:txBody>
            <a:bodyPr lIns="36000" rIns="36000"/>
            <a:lstStyle>
              <a:defPPr>
                <a:defRPr lang="en-US"/>
              </a:defPPr>
              <a:lvl1pPr algn="ctr">
                <a:defRPr sz="2300">
                  <a:latin typeface="Times New Roman" pitchFamily="18" charset="0"/>
                  <a:cs typeface="Times New Roman" pitchFamily="18" charset="0"/>
                </a:defRPr>
              </a:lvl1pPr>
            </a:lstStyle>
            <a:p>
              <a:r>
                <a:rPr lang="vi-VN" dirty="0"/>
                <a:t>Giải mã nguồn</a:t>
              </a:r>
            </a:p>
          </p:txBody>
        </p:sp>
        <p:sp>
          <p:nvSpPr>
            <p:cNvPr id="66589" name="Text Box 25"/>
            <p:cNvSpPr txBox="1">
              <a:spLocks noChangeArrowheads="1"/>
            </p:cNvSpPr>
            <p:nvPr/>
          </p:nvSpPr>
          <p:spPr bwMode="auto">
            <a:xfrm>
              <a:off x="1814" y="2982"/>
              <a:ext cx="449" cy="707"/>
            </a:xfrm>
            <a:prstGeom prst="rect">
              <a:avLst/>
            </a:prstGeom>
            <a:solidFill>
              <a:srgbClr val="CCFFCC"/>
            </a:solidFill>
            <a:ln w="28575">
              <a:solidFill>
                <a:srgbClr val="FF0000"/>
              </a:solidFill>
              <a:miter lim="800000"/>
              <a:headEnd/>
              <a:tailEnd/>
            </a:ln>
          </p:spPr>
          <p:txBody>
            <a:bodyPr lIns="36000" rIns="36000"/>
            <a:lstStyle>
              <a:defPPr>
                <a:defRPr lang="en-US"/>
              </a:defPPr>
              <a:lvl1pPr algn="ctr">
                <a:defRPr sz="2300">
                  <a:latin typeface="Times New Roman" pitchFamily="18" charset="0"/>
                  <a:cs typeface="Times New Roman" pitchFamily="18" charset="0"/>
                </a:defRPr>
              </a:lvl1pPr>
            </a:lstStyle>
            <a:p>
              <a:r>
                <a:rPr lang="vi-VN" dirty="0"/>
                <a:t>Giảimật mã</a:t>
              </a:r>
            </a:p>
          </p:txBody>
        </p:sp>
        <p:sp>
          <p:nvSpPr>
            <p:cNvPr id="66590" name="Text Box 26"/>
            <p:cNvSpPr txBox="1">
              <a:spLocks noChangeArrowheads="1"/>
            </p:cNvSpPr>
            <p:nvPr/>
          </p:nvSpPr>
          <p:spPr bwMode="auto">
            <a:xfrm>
              <a:off x="2443" y="2982"/>
              <a:ext cx="449" cy="707"/>
            </a:xfrm>
            <a:prstGeom prst="rect">
              <a:avLst/>
            </a:prstGeom>
            <a:solidFill>
              <a:srgbClr val="CCFFCC"/>
            </a:solidFill>
            <a:ln w="28575">
              <a:solidFill>
                <a:srgbClr val="FF0000"/>
              </a:solidFill>
              <a:miter lim="800000"/>
              <a:headEnd/>
              <a:tailEnd/>
            </a:ln>
          </p:spPr>
          <p:txBody>
            <a:bodyPr lIns="36000" rIns="36000"/>
            <a:lstStyle>
              <a:defPPr>
                <a:defRPr lang="en-US"/>
              </a:defPPr>
              <a:lvl1pPr algn="ctr">
                <a:defRPr sz="2300">
                  <a:latin typeface="Times New Roman" pitchFamily="18" charset="0"/>
                  <a:cs typeface="Times New Roman" pitchFamily="18" charset="0"/>
                </a:defRPr>
              </a:lvl1pPr>
            </a:lstStyle>
            <a:p>
              <a:r>
                <a:rPr lang="vi-VN" dirty="0"/>
                <a:t>Giảimã kênh</a:t>
              </a:r>
            </a:p>
          </p:txBody>
        </p:sp>
        <p:sp>
          <p:nvSpPr>
            <p:cNvPr id="66591" name="Text Box 27"/>
            <p:cNvSpPr txBox="1">
              <a:spLocks noChangeArrowheads="1"/>
            </p:cNvSpPr>
            <p:nvPr/>
          </p:nvSpPr>
          <p:spPr bwMode="auto">
            <a:xfrm>
              <a:off x="3071" y="3083"/>
              <a:ext cx="539" cy="505"/>
            </a:xfrm>
            <a:prstGeom prst="rect">
              <a:avLst/>
            </a:prstGeom>
            <a:solidFill>
              <a:srgbClr val="FFFF00"/>
            </a:solidFill>
            <a:ln w="28575">
              <a:solidFill>
                <a:srgbClr val="FF0000"/>
              </a:solidFill>
              <a:miter lim="800000"/>
              <a:headEnd/>
              <a:tailEnd/>
            </a:ln>
          </p:spPr>
          <p:txBody>
            <a:bodyPr lIns="36000" rIns="36000"/>
            <a:lstStyle>
              <a:defPPr>
                <a:defRPr lang="en-US"/>
              </a:defPPr>
              <a:lvl1pPr algn="ctr">
                <a:defRPr sz="2300">
                  <a:latin typeface="Times New Roman" pitchFamily="18" charset="0"/>
                  <a:cs typeface="Times New Roman" pitchFamily="18" charset="0"/>
                </a:defRPr>
              </a:lvl1pPr>
            </a:lstStyle>
            <a:p>
              <a:r>
                <a:rPr lang="vi-VN" dirty="0"/>
                <a:t>Tách kênh</a:t>
              </a:r>
            </a:p>
          </p:txBody>
        </p:sp>
        <p:sp>
          <p:nvSpPr>
            <p:cNvPr id="66592" name="Text Box 28"/>
            <p:cNvSpPr txBox="1">
              <a:spLocks noChangeArrowheads="1"/>
            </p:cNvSpPr>
            <p:nvPr/>
          </p:nvSpPr>
          <p:spPr bwMode="auto">
            <a:xfrm>
              <a:off x="3789" y="2982"/>
              <a:ext cx="449" cy="707"/>
            </a:xfrm>
            <a:prstGeom prst="rect">
              <a:avLst/>
            </a:prstGeom>
            <a:noFill/>
            <a:ln w="28575">
              <a:solidFill>
                <a:srgbClr val="FF0000"/>
              </a:solidFill>
              <a:miter lim="800000"/>
              <a:headEnd/>
              <a:tailEnd/>
            </a:ln>
          </p:spPr>
          <p:txBody>
            <a:bodyPr lIns="36000" rIns="36000"/>
            <a:lstStyle/>
            <a:p>
              <a:pPr algn="ctr"/>
              <a:r>
                <a:rPr lang="vi-VN" sz="2400">
                  <a:latin typeface="Times New Roman" pitchFamily="18" charset="0"/>
                  <a:cs typeface="Times New Roman" pitchFamily="18" charset="0"/>
                </a:rPr>
                <a:t>Giải điều chế</a:t>
              </a:r>
            </a:p>
          </p:txBody>
        </p:sp>
        <p:sp>
          <p:nvSpPr>
            <p:cNvPr id="66593" name="Text Box 29"/>
            <p:cNvSpPr txBox="1">
              <a:spLocks noChangeArrowheads="1"/>
            </p:cNvSpPr>
            <p:nvPr/>
          </p:nvSpPr>
          <p:spPr bwMode="auto">
            <a:xfrm>
              <a:off x="4427" y="2982"/>
              <a:ext cx="449" cy="707"/>
            </a:xfrm>
            <a:prstGeom prst="rect">
              <a:avLst/>
            </a:prstGeom>
            <a:solidFill>
              <a:srgbClr val="FFFF00"/>
            </a:solidFill>
            <a:ln w="28575">
              <a:solidFill>
                <a:srgbClr val="FF0000"/>
              </a:solidFill>
              <a:miter lim="800000"/>
              <a:headEnd/>
              <a:tailEnd/>
            </a:ln>
          </p:spPr>
          <p:txBody>
            <a:bodyPr lIns="36000" rIns="36000"/>
            <a:lstStyle>
              <a:defPPr>
                <a:defRPr lang="en-US"/>
              </a:defPPr>
              <a:lvl1pPr algn="ctr">
                <a:defRPr sz="2300">
                  <a:latin typeface="Times New Roman" pitchFamily="18" charset="0"/>
                  <a:cs typeface="Times New Roman" pitchFamily="18" charset="0"/>
                </a:defRPr>
              </a:lvl1pPr>
            </a:lstStyle>
            <a:p>
              <a:r>
                <a:rPr lang="vi-VN" dirty="0"/>
                <a:t>Giải truy cập</a:t>
              </a:r>
            </a:p>
          </p:txBody>
        </p:sp>
        <p:sp>
          <p:nvSpPr>
            <p:cNvPr id="66594" name="Line 30"/>
            <p:cNvSpPr>
              <a:spLocks noChangeShapeType="1"/>
            </p:cNvSpPr>
            <p:nvPr/>
          </p:nvSpPr>
          <p:spPr bwMode="auto">
            <a:xfrm rot="10800000">
              <a:off x="4880" y="3353"/>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595" name="Line 31"/>
            <p:cNvSpPr>
              <a:spLocks noChangeShapeType="1"/>
            </p:cNvSpPr>
            <p:nvPr/>
          </p:nvSpPr>
          <p:spPr bwMode="auto">
            <a:xfrm flipH="1">
              <a:off x="2976" y="3353"/>
              <a:ext cx="9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596" name="Line 32"/>
            <p:cNvSpPr>
              <a:spLocks noChangeShapeType="1"/>
            </p:cNvSpPr>
            <p:nvPr/>
          </p:nvSpPr>
          <p:spPr bwMode="auto">
            <a:xfrm rot="10800000">
              <a:off x="4238" y="3346"/>
              <a:ext cx="18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597" name="Line 33"/>
            <p:cNvSpPr>
              <a:spLocks noChangeShapeType="1"/>
            </p:cNvSpPr>
            <p:nvPr/>
          </p:nvSpPr>
          <p:spPr bwMode="auto">
            <a:xfrm rot="10800000">
              <a:off x="1632" y="3353"/>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598" name="Line 34"/>
            <p:cNvSpPr>
              <a:spLocks noChangeShapeType="1"/>
            </p:cNvSpPr>
            <p:nvPr/>
          </p:nvSpPr>
          <p:spPr bwMode="auto">
            <a:xfrm rot="10800000">
              <a:off x="2256" y="3353"/>
              <a:ext cx="18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599" name="Line 36"/>
            <p:cNvSpPr>
              <a:spLocks noChangeShapeType="1"/>
            </p:cNvSpPr>
            <p:nvPr/>
          </p:nvSpPr>
          <p:spPr bwMode="auto">
            <a:xfrm rot="10800000">
              <a:off x="2892" y="3184"/>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00" name="Line 38"/>
            <p:cNvSpPr>
              <a:spLocks noChangeShapeType="1"/>
            </p:cNvSpPr>
            <p:nvPr/>
          </p:nvSpPr>
          <p:spPr bwMode="auto">
            <a:xfrm flipH="1">
              <a:off x="2976" y="3497"/>
              <a:ext cx="9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01" name="Line 39"/>
            <p:cNvSpPr>
              <a:spLocks noChangeShapeType="1"/>
            </p:cNvSpPr>
            <p:nvPr/>
          </p:nvSpPr>
          <p:spPr bwMode="auto">
            <a:xfrm rot="10800000">
              <a:off x="912" y="3353"/>
              <a:ext cx="18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02" name="Line 40"/>
            <p:cNvSpPr>
              <a:spLocks noChangeShapeType="1"/>
            </p:cNvSpPr>
            <p:nvPr/>
          </p:nvSpPr>
          <p:spPr bwMode="auto">
            <a:xfrm rot="10800000">
              <a:off x="92" y="3353"/>
              <a:ext cx="372"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03" name="Line 41"/>
            <p:cNvSpPr>
              <a:spLocks noChangeShapeType="1"/>
            </p:cNvSpPr>
            <p:nvPr/>
          </p:nvSpPr>
          <p:spPr bwMode="auto">
            <a:xfrm rot="10800000">
              <a:off x="3610" y="3346"/>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07" name="Text Box 58"/>
            <p:cNvSpPr txBox="1">
              <a:spLocks noChangeArrowheads="1"/>
            </p:cNvSpPr>
            <p:nvPr/>
          </p:nvSpPr>
          <p:spPr bwMode="auto">
            <a:xfrm>
              <a:off x="5040" y="3033"/>
              <a:ext cx="288" cy="624"/>
            </a:xfrm>
            <a:prstGeom prst="rect">
              <a:avLst/>
            </a:prstGeom>
            <a:noFill/>
            <a:ln w="28575">
              <a:solidFill>
                <a:srgbClr val="FF0000"/>
              </a:solidFill>
              <a:miter lim="800000"/>
              <a:headEnd/>
              <a:tailEnd/>
            </a:ln>
          </p:spPr>
          <p:txBody>
            <a:bodyPr lIns="36000" rIns="36000"/>
            <a:lstStyle/>
            <a:p>
              <a:pPr algn="ctr"/>
              <a:r>
                <a:rPr lang="vi-VN" sz="2000">
                  <a:latin typeface="Times New Roman" pitchFamily="18" charset="0"/>
                  <a:cs typeface="Times New Roman" pitchFamily="18" charset="0"/>
                </a:rPr>
                <a:t>R</a:t>
              </a:r>
            </a:p>
            <a:p>
              <a:pPr algn="ctr"/>
              <a:r>
                <a:rPr lang="vi-VN" sz="2000">
                  <a:latin typeface="Times New Roman" pitchFamily="18" charset="0"/>
                  <a:cs typeface="Times New Roman" pitchFamily="18" charset="0"/>
                </a:rPr>
                <a:t>C</a:t>
              </a:r>
            </a:p>
            <a:p>
              <a:pPr algn="ctr"/>
              <a:r>
                <a:rPr lang="vi-VN" sz="2000">
                  <a:latin typeface="Times New Roman" pitchFamily="18" charset="0"/>
                  <a:cs typeface="Times New Roman" pitchFamily="18" charset="0"/>
                </a:rPr>
                <a:t>V</a:t>
              </a:r>
            </a:p>
          </p:txBody>
        </p:sp>
      </p:grpSp>
      <p:sp>
        <p:nvSpPr>
          <p:cNvPr id="66568" name="Text Box 59"/>
          <p:cNvSpPr txBox="1">
            <a:spLocks noChangeArrowheads="1"/>
          </p:cNvSpPr>
          <p:nvPr/>
        </p:nvSpPr>
        <p:spPr bwMode="auto">
          <a:xfrm>
            <a:off x="3810000" y="3389313"/>
            <a:ext cx="855663" cy="801687"/>
          </a:xfrm>
          <a:prstGeom prst="rect">
            <a:avLst/>
          </a:prstGeom>
          <a:noFill/>
          <a:ln w="28575">
            <a:solidFill>
              <a:srgbClr val="FF0000"/>
            </a:solidFill>
            <a:miter lim="800000"/>
            <a:headEnd/>
            <a:tailEnd/>
          </a:ln>
        </p:spPr>
        <p:txBody>
          <a:bodyPr lIns="36000" rIns="36000"/>
          <a:lstStyle/>
          <a:p>
            <a:pPr algn="ctr"/>
            <a:r>
              <a:rPr lang="vi-VN" sz="2400">
                <a:latin typeface="Times New Roman" pitchFamily="18" charset="0"/>
                <a:cs typeface="Times New Roman" pitchFamily="18" charset="0"/>
              </a:rPr>
              <a:t>Đồng bộ</a:t>
            </a:r>
          </a:p>
        </p:txBody>
      </p:sp>
      <p:grpSp>
        <p:nvGrpSpPr>
          <p:cNvPr id="4" name="Group 68"/>
          <p:cNvGrpSpPr>
            <a:grpSpLocks/>
          </p:cNvGrpSpPr>
          <p:nvPr/>
        </p:nvGrpSpPr>
        <p:grpSpPr bwMode="auto">
          <a:xfrm>
            <a:off x="1219200" y="2819400"/>
            <a:ext cx="6934200" cy="533400"/>
            <a:chOff x="768" y="1776"/>
            <a:chExt cx="4368" cy="336"/>
          </a:xfrm>
        </p:grpSpPr>
        <p:sp>
          <p:nvSpPr>
            <p:cNvPr id="66579" name="Line 60"/>
            <p:cNvSpPr>
              <a:spLocks noChangeShapeType="1"/>
            </p:cNvSpPr>
            <p:nvPr/>
          </p:nvSpPr>
          <p:spPr bwMode="auto">
            <a:xfrm flipH="1" flipV="1">
              <a:off x="768" y="1872"/>
              <a:ext cx="1584" cy="240"/>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80" name="Line 61"/>
            <p:cNvSpPr>
              <a:spLocks noChangeShapeType="1"/>
            </p:cNvSpPr>
            <p:nvPr/>
          </p:nvSpPr>
          <p:spPr bwMode="auto">
            <a:xfrm flipH="1" flipV="1">
              <a:off x="1392" y="1872"/>
              <a:ext cx="1056"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81" name="Line 62"/>
            <p:cNvSpPr>
              <a:spLocks noChangeShapeType="1"/>
            </p:cNvSpPr>
            <p:nvPr/>
          </p:nvSpPr>
          <p:spPr bwMode="auto">
            <a:xfrm flipH="1" flipV="1">
              <a:off x="2064" y="1872"/>
              <a:ext cx="480"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82" name="Line 63"/>
            <p:cNvSpPr>
              <a:spLocks noChangeShapeType="1"/>
            </p:cNvSpPr>
            <p:nvPr/>
          </p:nvSpPr>
          <p:spPr bwMode="auto">
            <a:xfrm flipV="1">
              <a:off x="2640" y="1872"/>
              <a:ext cx="0"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83" name="Line 64"/>
            <p:cNvSpPr>
              <a:spLocks noChangeShapeType="1"/>
            </p:cNvSpPr>
            <p:nvPr/>
          </p:nvSpPr>
          <p:spPr bwMode="auto">
            <a:xfrm flipV="1">
              <a:off x="2688" y="1776"/>
              <a:ext cx="624" cy="288"/>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84" name="Line 65"/>
            <p:cNvSpPr>
              <a:spLocks noChangeShapeType="1"/>
            </p:cNvSpPr>
            <p:nvPr/>
          </p:nvSpPr>
          <p:spPr bwMode="auto">
            <a:xfrm flipV="1">
              <a:off x="2784" y="1776"/>
              <a:ext cx="1248" cy="288"/>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85" name="Line 66"/>
            <p:cNvSpPr>
              <a:spLocks noChangeShapeType="1"/>
            </p:cNvSpPr>
            <p:nvPr/>
          </p:nvSpPr>
          <p:spPr bwMode="auto">
            <a:xfrm flipV="1">
              <a:off x="2928" y="1872"/>
              <a:ext cx="1680"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86" name="Line 67"/>
            <p:cNvSpPr>
              <a:spLocks noChangeShapeType="1"/>
            </p:cNvSpPr>
            <p:nvPr/>
          </p:nvSpPr>
          <p:spPr bwMode="auto">
            <a:xfrm flipV="1">
              <a:off x="3024" y="1920"/>
              <a:ext cx="2112"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grpSp>
      <p:grpSp>
        <p:nvGrpSpPr>
          <p:cNvPr id="5" name="Group 69"/>
          <p:cNvGrpSpPr>
            <a:grpSpLocks/>
          </p:cNvGrpSpPr>
          <p:nvPr/>
        </p:nvGrpSpPr>
        <p:grpSpPr bwMode="auto">
          <a:xfrm flipV="1">
            <a:off x="1143000" y="4267200"/>
            <a:ext cx="6934200" cy="533400"/>
            <a:chOff x="768" y="1776"/>
            <a:chExt cx="4368" cy="336"/>
          </a:xfrm>
        </p:grpSpPr>
        <p:sp>
          <p:nvSpPr>
            <p:cNvPr id="66571" name="Line 70"/>
            <p:cNvSpPr>
              <a:spLocks noChangeShapeType="1"/>
            </p:cNvSpPr>
            <p:nvPr/>
          </p:nvSpPr>
          <p:spPr bwMode="auto">
            <a:xfrm flipH="1" flipV="1">
              <a:off x="768" y="1872"/>
              <a:ext cx="1584" cy="240"/>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72" name="Line 71"/>
            <p:cNvSpPr>
              <a:spLocks noChangeShapeType="1"/>
            </p:cNvSpPr>
            <p:nvPr/>
          </p:nvSpPr>
          <p:spPr bwMode="auto">
            <a:xfrm flipH="1" flipV="1">
              <a:off x="1392" y="1872"/>
              <a:ext cx="1056"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73" name="Line 72"/>
            <p:cNvSpPr>
              <a:spLocks noChangeShapeType="1"/>
            </p:cNvSpPr>
            <p:nvPr/>
          </p:nvSpPr>
          <p:spPr bwMode="auto">
            <a:xfrm flipH="1" flipV="1">
              <a:off x="2064" y="1872"/>
              <a:ext cx="480"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74" name="Line 73"/>
            <p:cNvSpPr>
              <a:spLocks noChangeShapeType="1"/>
            </p:cNvSpPr>
            <p:nvPr/>
          </p:nvSpPr>
          <p:spPr bwMode="auto">
            <a:xfrm flipV="1">
              <a:off x="2640" y="1872"/>
              <a:ext cx="0"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75" name="Line 74"/>
            <p:cNvSpPr>
              <a:spLocks noChangeShapeType="1"/>
            </p:cNvSpPr>
            <p:nvPr/>
          </p:nvSpPr>
          <p:spPr bwMode="auto">
            <a:xfrm flipV="1">
              <a:off x="2688" y="1776"/>
              <a:ext cx="624" cy="288"/>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76" name="Line 75"/>
            <p:cNvSpPr>
              <a:spLocks noChangeShapeType="1"/>
            </p:cNvSpPr>
            <p:nvPr/>
          </p:nvSpPr>
          <p:spPr bwMode="auto">
            <a:xfrm flipV="1">
              <a:off x="2784" y="1872"/>
              <a:ext cx="1248"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77" name="Line 76"/>
            <p:cNvSpPr>
              <a:spLocks noChangeShapeType="1"/>
            </p:cNvSpPr>
            <p:nvPr/>
          </p:nvSpPr>
          <p:spPr bwMode="auto">
            <a:xfrm flipV="1">
              <a:off x="2928" y="1872"/>
              <a:ext cx="1680"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78" name="Line 77"/>
            <p:cNvSpPr>
              <a:spLocks noChangeShapeType="1"/>
            </p:cNvSpPr>
            <p:nvPr/>
          </p:nvSpPr>
          <p:spPr bwMode="auto">
            <a:xfrm flipV="1">
              <a:off x="3024" y="1920"/>
              <a:ext cx="2112"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grpSp>
      <p:sp>
        <p:nvSpPr>
          <p:cNvPr id="70" name="Slide Number Placeholder 3"/>
          <p:cNvSpPr>
            <a:spLocks noGrp="1"/>
          </p:cNvSpPr>
          <p:nvPr>
            <p:ph type="sldNum" sz="quarter" idx="12"/>
          </p:nvPr>
        </p:nvSpPr>
        <p:spPr>
          <a:xfrm>
            <a:off x="0" y="914400"/>
            <a:ext cx="533400" cy="244476"/>
          </a:xfrm>
        </p:spPr>
        <p:txBody>
          <a:bodyPr/>
          <a:lstStyle/>
          <a:p>
            <a:fld id="{CDD95983-6AA3-4F6B-98EA-7953A4D4C3D1}" type="slidenum">
              <a:rPr lang="en-US" smtClean="0"/>
              <a:pPr/>
              <a:t>6</a:t>
            </a:fld>
            <a:endParaRPr lang="en-US" dirty="0"/>
          </a:p>
        </p:txBody>
      </p:sp>
    </p:spTree>
    <p:extLst>
      <p:ext uri="{BB962C8B-B14F-4D97-AF65-F5344CB8AC3E}">
        <p14:creationId xmlns:p14="http://schemas.microsoft.com/office/powerpoint/2010/main" val="2128223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DD95983-6AA3-4F6B-98EA-7953A4D4C3D1}" type="slidenum">
              <a:rPr lang="en-US" smtClean="0"/>
              <a:pPr/>
              <a:t>7</a:t>
            </a:fld>
            <a:endParaRPr lang="en-US" dirty="0"/>
          </a:p>
        </p:txBody>
      </p:sp>
      <p:sp>
        <p:nvSpPr>
          <p:cNvPr id="6" name="Title 5"/>
          <p:cNvSpPr>
            <a:spLocks noGrp="1"/>
          </p:cNvSpPr>
          <p:nvPr>
            <p:ph type="title"/>
          </p:nvPr>
        </p:nvSpPr>
        <p:spPr/>
        <p:txBody>
          <a:bodyPr/>
          <a:lstStyle/>
          <a:p>
            <a:r>
              <a:rPr lang="en-US" dirty="0" err="1">
                <a:latin typeface="Arial"/>
                <a:cs typeface="Arial"/>
              </a:rPr>
              <a:t>Nội</a:t>
            </a:r>
            <a:r>
              <a:rPr lang="en-US" dirty="0">
                <a:latin typeface="Arial"/>
                <a:cs typeface="Arial"/>
              </a:rPr>
              <a:t> dung</a:t>
            </a:r>
          </a:p>
        </p:txBody>
      </p:sp>
      <p:sp>
        <p:nvSpPr>
          <p:cNvPr id="7" name="Content Placeholder 6"/>
          <p:cNvSpPr>
            <a:spLocks noGrp="1"/>
          </p:cNvSpPr>
          <p:nvPr>
            <p:ph sz="quarter" idx="1"/>
          </p:nvPr>
        </p:nvSpPr>
        <p:spPr/>
        <p:txBody>
          <a:bodyPr/>
          <a:lstStyle/>
          <a:p>
            <a:pPr marL="457200" indent="-457200">
              <a:lnSpc>
                <a:spcPct val="150000"/>
              </a:lnSpc>
              <a:buSzPct val="100000"/>
              <a:buFont typeface="+mj-lt"/>
              <a:buAutoNum type="arabicPeriod"/>
              <a:defRPr/>
            </a:pPr>
            <a:r>
              <a:rPr lang="en-US" sz="2400" dirty="0" err="1">
                <a:latin typeface="Arial"/>
                <a:cs typeface="Arial"/>
              </a:rPr>
              <a:t>Giới</a:t>
            </a:r>
            <a:r>
              <a:rPr lang="en-US" sz="2400" dirty="0">
                <a:latin typeface="Arial"/>
                <a:cs typeface="Arial"/>
              </a:rPr>
              <a:t> </a:t>
            </a:r>
            <a:r>
              <a:rPr lang="en-US" sz="2400" dirty="0" err="1">
                <a:latin typeface="Arial"/>
                <a:cs typeface="Arial"/>
              </a:rPr>
              <a:t>thiệu</a:t>
            </a:r>
            <a:r>
              <a:rPr lang="en-US" sz="2400" dirty="0">
                <a:latin typeface="Arial"/>
                <a:cs typeface="Arial"/>
              </a:rPr>
              <a:t> </a:t>
            </a:r>
            <a:r>
              <a:rPr lang="en-US" sz="2400" dirty="0" err="1">
                <a:latin typeface="Arial"/>
                <a:cs typeface="Arial"/>
              </a:rPr>
              <a:t>kỹ</a:t>
            </a:r>
            <a:r>
              <a:rPr lang="en-US" sz="2400" dirty="0">
                <a:latin typeface="Arial"/>
                <a:cs typeface="Arial"/>
              </a:rPr>
              <a:t> </a:t>
            </a:r>
            <a:r>
              <a:rPr lang="en-US" sz="2400" dirty="0" err="1">
                <a:latin typeface="Arial"/>
                <a:cs typeface="Arial"/>
              </a:rPr>
              <a:t>thuật</a:t>
            </a:r>
            <a:r>
              <a:rPr lang="en-US" sz="2400" dirty="0">
                <a:latin typeface="Arial"/>
                <a:cs typeface="Arial"/>
              </a:rPr>
              <a:t> </a:t>
            </a:r>
            <a:r>
              <a:rPr lang="en-US" sz="2400" dirty="0" err="1">
                <a:latin typeface="Arial"/>
                <a:cs typeface="Arial"/>
              </a:rPr>
              <a:t>ghép</a:t>
            </a:r>
            <a:r>
              <a:rPr lang="en-US" sz="2400" dirty="0">
                <a:latin typeface="Arial"/>
                <a:cs typeface="Arial"/>
              </a:rPr>
              <a:t> </a:t>
            </a:r>
            <a:r>
              <a:rPr lang="en-US" sz="2400" dirty="0" err="1">
                <a:latin typeface="Arial"/>
                <a:cs typeface="Arial"/>
              </a:rPr>
              <a:t>kênh</a:t>
            </a:r>
            <a:endParaRPr lang="en-US" sz="2400" dirty="0">
              <a:latin typeface="Arial"/>
              <a:cs typeface="Arial"/>
            </a:endParaRPr>
          </a:p>
          <a:p>
            <a:pPr marL="457200" indent="-457200">
              <a:lnSpc>
                <a:spcPct val="150000"/>
              </a:lnSpc>
              <a:buSzPct val="100000"/>
              <a:buFont typeface="+mj-lt"/>
              <a:buAutoNum type="arabicPeriod"/>
              <a:defRPr/>
            </a:pPr>
            <a:r>
              <a:rPr lang="en-US" sz="2400" dirty="0" err="1">
                <a:latin typeface="Arial"/>
                <a:cs typeface="Arial"/>
              </a:rPr>
              <a:t>Phân</a:t>
            </a:r>
            <a:r>
              <a:rPr lang="en-US" sz="2400" dirty="0">
                <a:latin typeface="Arial"/>
                <a:cs typeface="Arial"/>
              </a:rPr>
              <a:t> </a:t>
            </a:r>
            <a:r>
              <a:rPr lang="en-US" sz="2400" dirty="0" err="1">
                <a:latin typeface="Arial"/>
                <a:cs typeface="Arial"/>
              </a:rPr>
              <a:t>biệt</a:t>
            </a:r>
            <a:r>
              <a:rPr lang="en-US" sz="2400" dirty="0">
                <a:latin typeface="Arial"/>
                <a:cs typeface="Arial"/>
              </a:rPr>
              <a:t> </a:t>
            </a:r>
            <a:r>
              <a:rPr lang="en-US" sz="2400" dirty="0" err="1">
                <a:latin typeface="Arial"/>
                <a:cs typeface="Arial"/>
              </a:rPr>
              <a:t>ghép</a:t>
            </a:r>
            <a:r>
              <a:rPr lang="en-US" sz="2400" dirty="0">
                <a:latin typeface="Arial"/>
                <a:cs typeface="Arial"/>
              </a:rPr>
              <a:t> </a:t>
            </a:r>
            <a:r>
              <a:rPr lang="en-US" sz="2400" dirty="0" err="1">
                <a:latin typeface="Arial"/>
                <a:cs typeface="Arial"/>
              </a:rPr>
              <a:t>kênh</a:t>
            </a:r>
            <a:r>
              <a:rPr lang="en-US" sz="2400" dirty="0">
                <a:latin typeface="Arial"/>
                <a:cs typeface="Arial"/>
              </a:rPr>
              <a:t> </a:t>
            </a:r>
            <a:r>
              <a:rPr lang="en-US" sz="2400" dirty="0" err="1">
                <a:latin typeface="Arial"/>
                <a:cs typeface="Arial"/>
              </a:rPr>
              <a:t>và</a:t>
            </a:r>
            <a:r>
              <a:rPr lang="en-US" sz="2400" dirty="0">
                <a:latin typeface="Arial"/>
                <a:cs typeface="Arial"/>
              </a:rPr>
              <a:t> </a:t>
            </a:r>
            <a:r>
              <a:rPr lang="en-US" sz="2400" dirty="0" err="1">
                <a:latin typeface="Arial"/>
                <a:cs typeface="Arial"/>
              </a:rPr>
              <a:t>đa</a:t>
            </a:r>
            <a:r>
              <a:rPr lang="en-US" sz="2400" dirty="0">
                <a:latin typeface="Arial"/>
                <a:cs typeface="Arial"/>
              </a:rPr>
              <a:t> </a:t>
            </a:r>
            <a:r>
              <a:rPr lang="en-US" sz="2400" dirty="0" err="1">
                <a:latin typeface="Arial"/>
                <a:cs typeface="Arial"/>
              </a:rPr>
              <a:t>truy</a:t>
            </a:r>
            <a:r>
              <a:rPr lang="en-US" sz="2400" dirty="0">
                <a:latin typeface="Arial"/>
                <a:cs typeface="Arial"/>
              </a:rPr>
              <a:t> </a:t>
            </a:r>
            <a:r>
              <a:rPr lang="en-US" sz="2400" dirty="0" err="1">
                <a:latin typeface="Arial"/>
                <a:cs typeface="Arial"/>
              </a:rPr>
              <a:t>cập</a:t>
            </a:r>
            <a:endParaRPr lang="en-US" sz="2400" dirty="0">
              <a:latin typeface="Arial"/>
              <a:cs typeface="Arial"/>
            </a:endParaRPr>
          </a:p>
          <a:p>
            <a:pPr marL="457200" indent="-457200">
              <a:lnSpc>
                <a:spcPct val="150000"/>
              </a:lnSpc>
              <a:buSzPct val="100000"/>
              <a:buFont typeface="+mj-lt"/>
              <a:buAutoNum type="arabicPeriod"/>
              <a:defRPr/>
            </a:pPr>
            <a:r>
              <a:rPr lang="en-US" sz="2400" dirty="0" err="1">
                <a:latin typeface="Arial"/>
                <a:cs typeface="Arial"/>
              </a:rPr>
              <a:t>Kỹ</a:t>
            </a:r>
            <a:r>
              <a:rPr lang="en-US" sz="2400" dirty="0">
                <a:latin typeface="Arial"/>
                <a:cs typeface="Arial"/>
              </a:rPr>
              <a:t> </a:t>
            </a:r>
            <a:r>
              <a:rPr lang="en-US" sz="2400" dirty="0" err="1">
                <a:latin typeface="Arial"/>
                <a:cs typeface="Arial"/>
              </a:rPr>
              <a:t>thuật</a:t>
            </a:r>
            <a:r>
              <a:rPr lang="en-US" sz="2400" dirty="0">
                <a:latin typeface="Arial"/>
                <a:cs typeface="Arial"/>
              </a:rPr>
              <a:t> </a:t>
            </a:r>
            <a:r>
              <a:rPr lang="en-US" sz="2400" dirty="0" err="1">
                <a:latin typeface="Arial"/>
                <a:cs typeface="Arial"/>
              </a:rPr>
              <a:t>ghép</a:t>
            </a:r>
            <a:r>
              <a:rPr lang="en-US" sz="2400" dirty="0">
                <a:latin typeface="Arial"/>
                <a:cs typeface="Arial"/>
              </a:rPr>
              <a:t> </a:t>
            </a:r>
            <a:r>
              <a:rPr lang="en-US" sz="2400" dirty="0" err="1">
                <a:latin typeface="Arial"/>
                <a:cs typeface="Arial"/>
              </a:rPr>
              <a:t>kênh</a:t>
            </a:r>
            <a:r>
              <a:rPr lang="en-US" sz="2400" dirty="0">
                <a:latin typeface="Arial"/>
                <a:cs typeface="Arial"/>
              </a:rPr>
              <a:t> FDM</a:t>
            </a:r>
          </a:p>
          <a:p>
            <a:pPr marL="457200" indent="-457200">
              <a:lnSpc>
                <a:spcPct val="150000"/>
              </a:lnSpc>
              <a:buSzPct val="100000"/>
              <a:buFont typeface="+mj-lt"/>
              <a:buAutoNum type="arabicPeriod"/>
              <a:defRPr/>
            </a:pPr>
            <a:r>
              <a:rPr lang="en-US" sz="2400" dirty="0" err="1">
                <a:latin typeface="Arial"/>
                <a:cs typeface="Arial"/>
              </a:rPr>
              <a:t>Kỹ</a:t>
            </a:r>
            <a:r>
              <a:rPr lang="en-US" sz="2400" dirty="0">
                <a:latin typeface="Arial"/>
                <a:cs typeface="Arial"/>
              </a:rPr>
              <a:t> </a:t>
            </a:r>
            <a:r>
              <a:rPr lang="en-US" sz="2400" dirty="0" err="1">
                <a:latin typeface="Arial"/>
                <a:cs typeface="Arial"/>
              </a:rPr>
              <a:t>thuật</a:t>
            </a:r>
            <a:r>
              <a:rPr lang="en-US" sz="2400" dirty="0">
                <a:latin typeface="Arial"/>
                <a:cs typeface="Arial"/>
              </a:rPr>
              <a:t> </a:t>
            </a:r>
            <a:r>
              <a:rPr lang="en-US" sz="2400" dirty="0" err="1">
                <a:latin typeface="Arial"/>
                <a:cs typeface="Arial"/>
              </a:rPr>
              <a:t>ghép</a:t>
            </a:r>
            <a:r>
              <a:rPr lang="en-US" sz="2400" dirty="0">
                <a:latin typeface="Arial"/>
                <a:cs typeface="Arial"/>
              </a:rPr>
              <a:t> </a:t>
            </a:r>
            <a:r>
              <a:rPr lang="en-US" sz="2400" dirty="0" err="1">
                <a:latin typeface="Arial"/>
                <a:cs typeface="Arial"/>
              </a:rPr>
              <a:t>kênh</a:t>
            </a:r>
            <a:r>
              <a:rPr lang="en-US" sz="2400" dirty="0">
                <a:latin typeface="Arial"/>
                <a:cs typeface="Arial"/>
              </a:rPr>
              <a:t> TDM</a:t>
            </a:r>
          </a:p>
          <a:p>
            <a:pPr marL="457200" indent="-457200">
              <a:lnSpc>
                <a:spcPct val="150000"/>
              </a:lnSpc>
              <a:buSzPct val="100000"/>
              <a:buFont typeface="+mj-lt"/>
              <a:buAutoNum type="arabicPeriod"/>
            </a:pPr>
            <a:endParaRPr lang="en-US" dirty="0"/>
          </a:p>
        </p:txBody>
      </p:sp>
    </p:spTree>
    <p:extLst>
      <p:ext uri="{BB962C8B-B14F-4D97-AF65-F5344CB8AC3E}">
        <p14:creationId xmlns:p14="http://schemas.microsoft.com/office/powerpoint/2010/main" val="3798209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DD95983-6AA3-4F6B-98EA-7953A4D4C3D1}" type="slidenum">
              <a:rPr lang="en-US" smtClean="0"/>
              <a:pPr/>
              <a:t>8</a:t>
            </a:fld>
            <a:endParaRPr lang="en-US" dirty="0"/>
          </a:p>
        </p:txBody>
      </p:sp>
      <p:sp>
        <p:nvSpPr>
          <p:cNvPr id="6" name="Title 5"/>
          <p:cNvSpPr>
            <a:spLocks noGrp="1"/>
          </p:cNvSpPr>
          <p:nvPr>
            <p:ph type="title"/>
          </p:nvPr>
        </p:nvSpPr>
        <p:spPr/>
        <p:txBody>
          <a:bodyPr/>
          <a:lstStyle/>
          <a:p>
            <a:r>
              <a:rPr lang="en-US" dirty="0" err="1">
                <a:latin typeface="Arial"/>
                <a:cs typeface="Arial"/>
              </a:rPr>
              <a:t>Nội</a:t>
            </a:r>
            <a:r>
              <a:rPr lang="en-US" dirty="0">
                <a:latin typeface="Arial"/>
                <a:cs typeface="Arial"/>
              </a:rPr>
              <a:t> dung</a:t>
            </a:r>
          </a:p>
        </p:txBody>
      </p:sp>
      <p:sp>
        <p:nvSpPr>
          <p:cNvPr id="7" name="Content Placeholder 6"/>
          <p:cNvSpPr>
            <a:spLocks noGrp="1"/>
          </p:cNvSpPr>
          <p:nvPr>
            <p:ph sz="quarter" idx="1"/>
          </p:nvPr>
        </p:nvSpPr>
        <p:spPr/>
        <p:txBody>
          <a:bodyPr/>
          <a:lstStyle/>
          <a:p>
            <a:pPr marL="457200" indent="-457200">
              <a:lnSpc>
                <a:spcPct val="150000"/>
              </a:lnSpc>
              <a:buSzPct val="100000"/>
              <a:buFont typeface="+mj-lt"/>
              <a:buAutoNum type="arabicPeriod"/>
              <a:defRPr/>
            </a:pPr>
            <a:r>
              <a:rPr lang="en-US" sz="2400" b="1" dirty="0" err="1">
                <a:solidFill>
                  <a:srgbClr val="0000FF"/>
                </a:solidFill>
                <a:latin typeface="Arial"/>
                <a:cs typeface="Arial"/>
              </a:rPr>
              <a:t>Giới</a:t>
            </a:r>
            <a:r>
              <a:rPr lang="en-US" sz="2400" b="1" dirty="0">
                <a:solidFill>
                  <a:srgbClr val="0000FF"/>
                </a:solidFill>
                <a:latin typeface="Arial"/>
                <a:cs typeface="Arial"/>
              </a:rPr>
              <a:t> </a:t>
            </a:r>
            <a:r>
              <a:rPr lang="en-US" sz="2400" b="1" dirty="0" err="1">
                <a:solidFill>
                  <a:srgbClr val="0000FF"/>
                </a:solidFill>
                <a:latin typeface="Arial"/>
                <a:cs typeface="Arial"/>
              </a:rPr>
              <a:t>thiệu</a:t>
            </a:r>
            <a:r>
              <a:rPr lang="en-US" sz="2400" b="1" dirty="0">
                <a:solidFill>
                  <a:srgbClr val="0000FF"/>
                </a:solidFill>
                <a:latin typeface="Arial"/>
                <a:cs typeface="Arial"/>
              </a:rPr>
              <a:t> </a:t>
            </a:r>
            <a:r>
              <a:rPr lang="en-US" sz="2400" b="1" dirty="0" err="1">
                <a:solidFill>
                  <a:srgbClr val="0000FF"/>
                </a:solidFill>
                <a:latin typeface="Arial"/>
                <a:cs typeface="Arial"/>
              </a:rPr>
              <a:t>kỹ</a:t>
            </a:r>
            <a:r>
              <a:rPr lang="en-US" sz="2400" b="1" dirty="0">
                <a:solidFill>
                  <a:srgbClr val="0000FF"/>
                </a:solidFill>
                <a:latin typeface="Arial"/>
                <a:cs typeface="Arial"/>
              </a:rPr>
              <a:t> </a:t>
            </a:r>
            <a:r>
              <a:rPr lang="en-US" sz="2400" b="1" dirty="0" err="1">
                <a:solidFill>
                  <a:srgbClr val="0000FF"/>
                </a:solidFill>
                <a:latin typeface="Arial"/>
                <a:cs typeface="Arial"/>
              </a:rPr>
              <a:t>thuật</a:t>
            </a:r>
            <a:r>
              <a:rPr lang="en-US" sz="2400" b="1" dirty="0">
                <a:solidFill>
                  <a:srgbClr val="0000FF"/>
                </a:solidFill>
                <a:latin typeface="Arial"/>
                <a:cs typeface="Arial"/>
              </a:rPr>
              <a:t> </a:t>
            </a:r>
            <a:r>
              <a:rPr lang="en-US" sz="2400" b="1" dirty="0" err="1">
                <a:solidFill>
                  <a:srgbClr val="0000FF"/>
                </a:solidFill>
                <a:latin typeface="Arial"/>
                <a:cs typeface="Arial"/>
              </a:rPr>
              <a:t>ghép</a:t>
            </a:r>
            <a:r>
              <a:rPr lang="en-US" sz="2400" b="1" dirty="0">
                <a:solidFill>
                  <a:srgbClr val="0000FF"/>
                </a:solidFill>
                <a:latin typeface="Arial"/>
                <a:cs typeface="Arial"/>
              </a:rPr>
              <a:t> </a:t>
            </a:r>
            <a:r>
              <a:rPr lang="en-US" sz="2400" b="1" dirty="0" err="1">
                <a:solidFill>
                  <a:srgbClr val="0000FF"/>
                </a:solidFill>
                <a:latin typeface="Arial"/>
                <a:cs typeface="Arial"/>
              </a:rPr>
              <a:t>kênh</a:t>
            </a:r>
            <a:endParaRPr lang="en-US" sz="2400" b="1" dirty="0">
              <a:solidFill>
                <a:srgbClr val="0000FF"/>
              </a:solidFill>
              <a:latin typeface="Arial"/>
              <a:cs typeface="Arial"/>
            </a:endParaRPr>
          </a:p>
          <a:p>
            <a:pPr marL="457200" indent="-457200">
              <a:lnSpc>
                <a:spcPct val="150000"/>
              </a:lnSpc>
              <a:buSzPct val="100000"/>
              <a:buFont typeface="+mj-lt"/>
              <a:buAutoNum type="arabicPeriod"/>
              <a:defRPr/>
            </a:pPr>
            <a:r>
              <a:rPr lang="en-US" sz="2400" dirty="0" err="1">
                <a:solidFill>
                  <a:schemeClr val="bg1">
                    <a:lumMod val="75000"/>
                  </a:schemeClr>
                </a:solidFill>
                <a:latin typeface="Arial"/>
                <a:cs typeface="Arial"/>
              </a:rPr>
              <a:t>Phân</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biệt</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ghép</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kênh</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và</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đa</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truy</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cập</a:t>
            </a:r>
            <a:endParaRPr lang="en-US" sz="2400" dirty="0">
              <a:solidFill>
                <a:schemeClr val="bg1">
                  <a:lumMod val="75000"/>
                </a:schemeClr>
              </a:solidFill>
              <a:latin typeface="Arial"/>
              <a:cs typeface="Arial"/>
            </a:endParaRPr>
          </a:p>
          <a:p>
            <a:pPr marL="457200" indent="-457200">
              <a:lnSpc>
                <a:spcPct val="150000"/>
              </a:lnSpc>
              <a:buSzPct val="100000"/>
              <a:buFont typeface="+mj-lt"/>
              <a:buAutoNum type="arabicPeriod"/>
              <a:defRPr/>
            </a:pPr>
            <a:r>
              <a:rPr lang="en-US" sz="2400" dirty="0" err="1">
                <a:solidFill>
                  <a:schemeClr val="bg1">
                    <a:lumMod val="75000"/>
                  </a:schemeClr>
                </a:solidFill>
                <a:latin typeface="Arial"/>
                <a:cs typeface="Arial"/>
              </a:rPr>
              <a:t>Kỹ</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thuật</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ghép</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kênh</a:t>
            </a:r>
            <a:r>
              <a:rPr lang="en-US" sz="2400" dirty="0">
                <a:solidFill>
                  <a:schemeClr val="bg1">
                    <a:lumMod val="75000"/>
                  </a:schemeClr>
                </a:solidFill>
                <a:latin typeface="Arial"/>
                <a:cs typeface="Arial"/>
              </a:rPr>
              <a:t> FDM</a:t>
            </a:r>
          </a:p>
          <a:p>
            <a:pPr marL="457200" indent="-457200">
              <a:lnSpc>
                <a:spcPct val="150000"/>
              </a:lnSpc>
              <a:buSzPct val="100000"/>
              <a:buFont typeface="+mj-lt"/>
              <a:buAutoNum type="arabicPeriod"/>
              <a:defRPr/>
            </a:pPr>
            <a:r>
              <a:rPr lang="en-US" sz="2400" dirty="0" err="1">
                <a:solidFill>
                  <a:schemeClr val="bg1">
                    <a:lumMod val="75000"/>
                  </a:schemeClr>
                </a:solidFill>
                <a:latin typeface="Arial"/>
                <a:cs typeface="Arial"/>
              </a:rPr>
              <a:t>Kỹ</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thuật</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ghép</a:t>
            </a:r>
            <a:r>
              <a:rPr lang="en-US" sz="2400" dirty="0">
                <a:solidFill>
                  <a:schemeClr val="bg1">
                    <a:lumMod val="75000"/>
                  </a:schemeClr>
                </a:solidFill>
                <a:latin typeface="Arial"/>
                <a:cs typeface="Arial"/>
              </a:rPr>
              <a:t> </a:t>
            </a:r>
            <a:r>
              <a:rPr lang="en-US" sz="2400" dirty="0" err="1">
                <a:solidFill>
                  <a:schemeClr val="bg1">
                    <a:lumMod val="75000"/>
                  </a:schemeClr>
                </a:solidFill>
                <a:latin typeface="Arial"/>
                <a:cs typeface="Arial"/>
              </a:rPr>
              <a:t>kênh</a:t>
            </a:r>
            <a:r>
              <a:rPr lang="en-US" sz="2400" dirty="0">
                <a:solidFill>
                  <a:schemeClr val="bg1">
                    <a:lumMod val="75000"/>
                  </a:schemeClr>
                </a:solidFill>
                <a:latin typeface="Arial"/>
                <a:cs typeface="Arial"/>
              </a:rPr>
              <a:t> TDM</a:t>
            </a:r>
          </a:p>
          <a:p>
            <a:pPr marL="457200" indent="-457200">
              <a:lnSpc>
                <a:spcPct val="150000"/>
              </a:lnSpc>
              <a:buSzPct val="100000"/>
              <a:buFont typeface="+mj-lt"/>
              <a:buAutoNum type="arabicPeriod"/>
            </a:pPr>
            <a:endParaRPr lang="en-US" dirty="0"/>
          </a:p>
        </p:txBody>
      </p:sp>
    </p:spTree>
    <p:extLst>
      <p:ext uri="{BB962C8B-B14F-4D97-AF65-F5344CB8AC3E}">
        <p14:creationId xmlns:p14="http://schemas.microsoft.com/office/powerpoint/2010/main" val="2911848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rrowheads="1"/>
          </p:cNvSpPr>
          <p:nvPr>
            <p:ph type="title"/>
          </p:nvPr>
        </p:nvSpPr>
        <p:spPr>
          <a:xfrm>
            <a:off x="381000" y="0"/>
            <a:ext cx="8385175" cy="1050925"/>
          </a:xfrm>
        </p:spPr>
        <p:txBody>
          <a:bodyPr>
            <a:normAutofit/>
          </a:bodyPr>
          <a:lstStyle/>
          <a:p>
            <a:pPr eaLnBrk="1" hangingPunct="1">
              <a:defRPr/>
            </a:pPr>
            <a:r>
              <a:rPr lang="en-US" sz="3200" dirty="0" err="1">
                <a:solidFill>
                  <a:schemeClr val="tx1"/>
                </a:solidFill>
                <a:latin typeface="Arial" charset="0"/>
                <a:cs typeface="+mj-cs"/>
              </a:rPr>
              <a:t>Giới</a:t>
            </a:r>
            <a:r>
              <a:rPr lang="en-US" sz="3200" dirty="0">
                <a:solidFill>
                  <a:schemeClr val="tx1"/>
                </a:solidFill>
                <a:latin typeface="Arial" charset="0"/>
                <a:cs typeface="+mj-cs"/>
              </a:rPr>
              <a:t> </a:t>
            </a:r>
            <a:r>
              <a:rPr lang="en-US" sz="3200" dirty="0" err="1">
                <a:solidFill>
                  <a:schemeClr val="tx1"/>
                </a:solidFill>
                <a:latin typeface="Arial" charset="0"/>
                <a:cs typeface="+mj-cs"/>
              </a:rPr>
              <a:t>thiệu</a:t>
            </a:r>
            <a:r>
              <a:rPr lang="en-US" sz="3200" b="1" dirty="0">
                <a:solidFill>
                  <a:schemeClr val="tx1"/>
                </a:solidFill>
                <a:latin typeface="Arial" charset="0"/>
                <a:cs typeface="+mj-cs"/>
              </a:rPr>
              <a:t> </a:t>
            </a:r>
            <a:r>
              <a:rPr lang="en-US" sz="3200" b="1" dirty="0" err="1">
                <a:solidFill>
                  <a:schemeClr val="tx1"/>
                </a:solidFill>
                <a:latin typeface="Arial" charset="0"/>
                <a:cs typeface="+mj-cs"/>
              </a:rPr>
              <a:t>kỹ</a:t>
            </a:r>
            <a:r>
              <a:rPr lang="en-US" sz="3200" b="1" dirty="0">
                <a:solidFill>
                  <a:schemeClr val="tx1"/>
                </a:solidFill>
                <a:latin typeface="Arial" charset="0"/>
                <a:cs typeface="+mj-cs"/>
              </a:rPr>
              <a:t> </a:t>
            </a:r>
            <a:r>
              <a:rPr lang="en-US" sz="3200" b="1" dirty="0" err="1">
                <a:solidFill>
                  <a:schemeClr val="tx1"/>
                </a:solidFill>
                <a:latin typeface="Arial" charset="0"/>
                <a:cs typeface="+mj-cs"/>
              </a:rPr>
              <a:t>thuật</a:t>
            </a:r>
            <a:r>
              <a:rPr lang="en-US" sz="3200" b="1" dirty="0">
                <a:solidFill>
                  <a:schemeClr val="tx1"/>
                </a:solidFill>
                <a:latin typeface="Arial" charset="0"/>
                <a:cs typeface="+mj-cs"/>
              </a:rPr>
              <a:t> </a:t>
            </a:r>
            <a:r>
              <a:rPr lang="en-US" sz="3200" b="1" dirty="0" err="1">
                <a:solidFill>
                  <a:schemeClr val="tx1"/>
                </a:solidFill>
                <a:latin typeface="Arial" charset="0"/>
                <a:cs typeface="+mj-cs"/>
              </a:rPr>
              <a:t>ghép</a:t>
            </a:r>
            <a:r>
              <a:rPr lang="en-US" sz="3200" b="1" dirty="0">
                <a:solidFill>
                  <a:schemeClr val="tx1"/>
                </a:solidFill>
                <a:latin typeface="Arial" charset="0"/>
                <a:cs typeface="+mj-cs"/>
              </a:rPr>
              <a:t> </a:t>
            </a:r>
            <a:r>
              <a:rPr lang="en-US" sz="3200" b="1" dirty="0" err="1">
                <a:solidFill>
                  <a:schemeClr val="tx1"/>
                </a:solidFill>
                <a:latin typeface="Arial" charset="0"/>
                <a:cs typeface="+mj-cs"/>
              </a:rPr>
              <a:t>kênh</a:t>
            </a:r>
            <a:endParaRPr lang="vi-VN" sz="3200" b="1" dirty="0">
              <a:solidFill>
                <a:schemeClr val="tx1"/>
              </a:solidFill>
              <a:latin typeface="Arial" charset="0"/>
              <a:cs typeface="+mj-cs"/>
            </a:endParaRPr>
          </a:p>
        </p:txBody>
      </p:sp>
      <p:sp>
        <p:nvSpPr>
          <p:cNvPr id="258051" name="Rectangle 3"/>
          <p:cNvSpPr>
            <a:spLocks noGrp="1" noRot="1" noChangeArrowheads="1"/>
          </p:cNvSpPr>
          <p:nvPr>
            <p:ph type="body" idx="4294967295"/>
          </p:nvPr>
        </p:nvSpPr>
        <p:spPr>
          <a:xfrm>
            <a:off x="304800" y="1295400"/>
            <a:ext cx="8385175" cy="5410200"/>
          </a:xfrm>
        </p:spPr>
        <p:txBody>
          <a:bodyPr>
            <a:noAutofit/>
          </a:bodyPr>
          <a:lstStyle/>
          <a:p>
            <a:pPr eaLnBrk="1" hangingPunct="1">
              <a:lnSpc>
                <a:spcPct val="150000"/>
              </a:lnSpc>
              <a:spcBef>
                <a:spcPts val="600"/>
              </a:spcBef>
            </a:pPr>
            <a:r>
              <a:rPr lang="en-US" sz="2200" dirty="0" err="1">
                <a:solidFill>
                  <a:srgbClr val="000066"/>
                </a:solidFill>
                <a:latin typeface="Arial"/>
                <a:cs typeface="Arial"/>
              </a:rPr>
              <a:t>Ghép</a:t>
            </a:r>
            <a:r>
              <a:rPr lang="en-US" sz="2200" dirty="0">
                <a:solidFill>
                  <a:srgbClr val="000066"/>
                </a:solidFill>
                <a:latin typeface="Arial"/>
                <a:cs typeface="Arial"/>
              </a:rPr>
              <a:t> </a:t>
            </a:r>
            <a:r>
              <a:rPr lang="en-US" sz="2200" dirty="0" err="1">
                <a:solidFill>
                  <a:srgbClr val="000066"/>
                </a:solidFill>
                <a:latin typeface="Arial"/>
                <a:cs typeface="Arial"/>
              </a:rPr>
              <a:t>kênh</a:t>
            </a:r>
            <a:r>
              <a:rPr lang="en-US" sz="2200" dirty="0">
                <a:solidFill>
                  <a:srgbClr val="000066"/>
                </a:solidFill>
                <a:latin typeface="Arial"/>
                <a:cs typeface="Arial"/>
              </a:rPr>
              <a:t>: </a:t>
            </a:r>
            <a:r>
              <a:rPr lang="en-US" sz="2200" dirty="0" err="1">
                <a:solidFill>
                  <a:srgbClr val="000066"/>
                </a:solidFill>
                <a:latin typeface="Arial"/>
                <a:cs typeface="Arial"/>
              </a:rPr>
              <a:t>kết</a:t>
            </a:r>
            <a:r>
              <a:rPr lang="en-US" sz="2200" dirty="0">
                <a:solidFill>
                  <a:srgbClr val="000066"/>
                </a:solidFill>
                <a:latin typeface="Arial"/>
                <a:cs typeface="Arial"/>
              </a:rPr>
              <a:t> </a:t>
            </a:r>
            <a:r>
              <a:rPr lang="en-US" sz="2200" dirty="0" err="1">
                <a:solidFill>
                  <a:srgbClr val="000066"/>
                </a:solidFill>
                <a:latin typeface="Arial"/>
                <a:cs typeface="Arial"/>
              </a:rPr>
              <a:t>hợp</a:t>
            </a:r>
            <a:r>
              <a:rPr lang="en-US" sz="2200" dirty="0">
                <a:solidFill>
                  <a:srgbClr val="000066"/>
                </a:solidFill>
                <a:latin typeface="Arial"/>
                <a:cs typeface="Arial"/>
              </a:rPr>
              <a:t> </a:t>
            </a:r>
            <a:r>
              <a:rPr lang="en-US" sz="2200" dirty="0" err="1">
                <a:solidFill>
                  <a:srgbClr val="000066"/>
                </a:solidFill>
                <a:latin typeface="Arial"/>
                <a:cs typeface="Arial"/>
              </a:rPr>
              <a:t>nhiều</a:t>
            </a:r>
            <a:r>
              <a:rPr lang="en-US" sz="2200" dirty="0">
                <a:solidFill>
                  <a:srgbClr val="000066"/>
                </a:solidFill>
                <a:latin typeface="Arial"/>
                <a:cs typeface="Arial"/>
              </a:rPr>
              <a:t> </a:t>
            </a:r>
            <a:r>
              <a:rPr lang="en-US" sz="2200" dirty="0" err="1">
                <a:solidFill>
                  <a:srgbClr val="000066"/>
                </a:solidFill>
                <a:latin typeface="Arial"/>
                <a:cs typeface="Arial"/>
              </a:rPr>
              <a:t>tín</a:t>
            </a:r>
            <a:r>
              <a:rPr lang="en-US" sz="2200" dirty="0">
                <a:solidFill>
                  <a:srgbClr val="000066"/>
                </a:solidFill>
                <a:latin typeface="Arial"/>
                <a:cs typeface="Arial"/>
              </a:rPr>
              <a:t> </a:t>
            </a:r>
            <a:r>
              <a:rPr lang="en-US" sz="2200" dirty="0" err="1">
                <a:solidFill>
                  <a:srgbClr val="000066"/>
                </a:solidFill>
                <a:latin typeface="Arial"/>
                <a:cs typeface="Arial"/>
              </a:rPr>
              <a:t>hiệu</a:t>
            </a:r>
            <a:r>
              <a:rPr lang="en-US" sz="2200" dirty="0">
                <a:solidFill>
                  <a:srgbClr val="000066"/>
                </a:solidFill>
                <a:latin typeface="Arial"/>
                <a:cs typeface="Arial"/>
              </a:rPr>
              <a:t> </a:t>
            </a:r>
            <a:r>
              <a:rPr lang="en-US" sz="2200" dirty="0" err="1">
                <a:solidFill>
                  <a:srgbClr val="000066"/>
                </a:solidFill>
                <a:latin typeface="Arial"/>
                <a:cs typeface="Arial"/>
              </a:rPr>
              <a:t>thông</a:t>
            </a:r>
            <a:r>
              <a:rPr lang="en-US" sz="2200" dirty="0">
                <a:solidFill>
                  <a:srgbClr val="000066"/>
                </a:solidFill>
                <a:latin typeface="Arial"/>
                <a:cs typeface="Arial"/>
              </a:rPr>
              <a:t> tin (</a:t>
            </a:r>
            <a:r>
              <a:rPr lang="en-US" sz="2200" dirty="0" err="1">
                <a:solidFill>
                  <a:srgbClr val="000066"/>
                </a:solidFill>
                <a:latin typeface="Arial"/>
                <a:cs typeface="Arial"/>
              </a:rPr>
              <a:t>gọi</a:t>
            </a:r>
            <a:r>
              <a:rPr lang="en-US" sz="2200" dirty="0">
                <a:solidFill>
                  <a:srgbClr val="000066"/>
                </a:solidFill>
                <a:latin typeface="Arial"/>
                <a:cs typeface="Arial"/>
              </a:rPr>
              <a:t> </a:t>
            </a:r>
            <a:r>
              <a:rPr lang="en-US" sz="2200" dirty="0" err="1">
                <a:solidFill>
                  <a:srgbClr val="000066"/>
                </a:solidFill>
                <a:latin typeface="Arial"/>
                <a:cs typeface="Arial"/>
              </a:rPr>
              <a:t>là</a:t>
            </a:r>
            <a:r>
              <a:rPr lang="en-US" sz="2200" dirty="0">
                <a:solidFill>
                  <a:srgbClr val="000066"/>
                </a:solidFill>
                <a:latin typeface="Arial"/>
                <a:cs typeface="Arial"/>
              </a:rPr>
              <a:t> </a:t>
            </a:r>
            <a:r>
              <a:rPr lang="en-US" sz="2200" dirty="0" err="1">
                <a:solidFill>
                  <a:srgbClr val="000066"/>
                </a:solidFill>
                <a:latin typeface="Arial"/>
                <a:cs typeface="Arial"/>
              </a:rPr>
              <a:t>tín</a:t>
            </a:r>
            <a:r>
              <a:rPr lang="en-US" sz="2200" dirty="0">
                <a:solidFill>
                  <a:srgbClr val="000066"/>
                </a:solidFill>
                <a:latin typeface="Arial"/>
                <a:cs typeface="Arial"/>
              </a:rPr>
              <a:t> </a:t>
            </a:r>
            <a:r>
              <a:rPr lang="en-US" sz="2200" dirty="0" err="1">
                <a:solidFill>
                  <a:srgbClr val="000066"/>
                </a:solidFill>
                <a:latin typeface="Arial"/>
                <a:cs typeface="Arial"/>
              </a:rPr>
              <a:t>hiệu</a:t>
            </a:r>
            <a:r>
              <a:rPr lang="en-US" sz="2200" dirty="0">
                <a:solidFill>
                  <a:srgbClr val="000066"/>
                </a:solidFill>
                <a:latin typeface="Arial"/>
                <a:cs typeface="Arial"/>
              </a:rPr>
              <a:t> </a:t>
            </a:r>
            <a:r>
              <a:rPr lang="en-US" sz="2200" dirty="0" err="1">
                <a:solidFill>
                  <a:srgbClr val="000066"/>
                </a:solidFill>
                <a:latin typeface="Arial"/>
                <a:cs typeface="Arial"/>
              </a:rPr>
              <a:t>nhánh</a:t>
            </a:r>
            <a:r>
              <a:rPr lang="en-US" sz="2200" dirty="0">
                <a:solidFill>
                  <a:srgbClr val="000066"/>
                </a:solidFill>
                <a:latin typeface="Arial"/>
                <a:cs typeface="Arial"/>
              </a:rPr>
              <a:t>) </a:t>
            </a:r>
            <a:r>
              <a:rPr lang="en-US" sz="2200" dirty="0" err="1">
                <a:solidFill>
                  <a:srgbClr val="000066"/>
                </a:solidFill>
                <a:latin typeface="Arial"/>
                <a:cs typeface="Arial"/>
              </a:rPr>
              <a:t>với</a:t>
            </a:r>
            <a:r>
              <a:rPr lang="en-US" sz="2200" dirty="0">
                <a:solidFill>
                  <a:srgbClr val="000066"/>
                </a:solidFill>
                <a:latin typeface="Arial"/>
                <a:cs typeface="Arial"/>
              </a:rPr>
              <a:t> </a:t>
            </a:r>
            <a:r>
              <a:rPr lang="en-US" sz="2200" dirty="0" err="1">
                <a:solidFill>
                  <a:srgbClr val="000066"/>
                </a:solidFill>
                <a:latin typeface="Arial"/>
                <a:cs typeface="Arial"/>
              </a:rPr>
              <a:t>nhau</a:t>
            </a:r>
            <a:r>
              <a:rPr lang="en-US" sz="2200" dirty="0">
                <a:solidFill>
                  <a:srgbClr val="000066"/>
                </a:solidFill>
                <a:latin typeface="Arial"/>
                <a:cs typeface="Arial"/>
              </a:rPr>
              <a:t> </a:t>
            </a:r>
            <a:r>
              <a:rPr lang="en-US" sz="2200" dirty="0" err="1">
                <a:solidFill>
                  <a:srgbClr val="000066"/>
                </a:solidFill>
                <a:latin typeface="Arial"/>
                <a:cs typeface="Arial"/>
              </a:rPr>
              <a:t>thành</a:t>
            </a:r>
            <a:r>
              <a:rPr lang="en-US" sz="2200" dirty="0">
                <a:solidFill>
                  <a:srgbClr val="000066"/>
                </a:solidFill>
                <a:latin typeface="Arial"/>
                <a:cs typeface="Arial"/>
              </a:rPr>
              <a:t> </a:t>
            </a:r>
            <a:r>
              <a:rPr lang="en-US" sz="2200" dirty="0" err="1">
                <a:solidFill>
                  <a:srgbClr val="000066"/>
                </a:solidFill>
                <a:latin typeface="Arial"/>
                <a:cs typeface="Arial"/>
              </a:rPr>
              <a:t>một</a:t>
            </a:r>
            <a:r>
              <a:rPr lang="en-US" sz="2200" dirty="0">
                <a:solidFill>
                  <a:srgbClr val="000066"/>
                </a:solidFill>
                <a:latin typeface="Arial"/>
                <a:cs typeface="Arial"/>
              </a:rPr>
              <a:t> </a:t>
            </a:r>
            <a:r>
              <a:rPr lang="en-US" sz="2200" dirty="0" err="1">
                <a:solidFill>
                  <a:srgbClr val="000066"/>
                </a:solidFill>
                <a:latin typeface="Arial"/>
                <a:cs typeface="Arial"/>
              </a:rPr>
              <a:t>tín</a:t>
            </a:r>
            <a:r>
              <a:rPr lang="en-US" sz="2200" dirty="0">
                <a:solidFill>
                  <a:srgbClr val="000066"/>
                </a:solidFill>
                <a:latin typeface="Arial"/>
                <a:cs typeface="Arial"/>
              </a:rPr>
              <a:t> </a:t>
            </a:r>
            <a:r>
              <a:rPr lang="en-US" sz="2200" dirty="0" err="1">
                <a:solidFill>
                  <a:srgbClr val="000066"/>
                </a:solidFill>
                <a:latin typeface="Arial"/>
                <a:cs typeface="Arial"/>
              </a:rPr>
              <a:t>hiệu</a:t>
            </a:r>
            <a:r>
              <a:rPr lang="en-US" sz="2200" dirty="0">
                <a:solidFill>
                  <a:srgbClr val="000066"/>
                </a:solidFill>
                <a:latin typeface="Arial"/>
                <a:cs typeface="Arial"/>
              </a:rPr>
              <a:t> </a:t>
            </a:r>
            <a:r>
              <a:rPr lang="en-US" sz="2200" dirty="0" err="1">
                <a:solidFill>
                  <a:srgbClr val="000066"/>
                </a:solidFill>
                <a:latin typeface="Arial"/>
                <a:cs typeface="Arial"/>
              </a:rPr>
              <a:t>để</a:t>
            </a:r>
            <a:r>
              <a:rPr lang="en-US" sz="2200" dirty="0">
                <a:solidFill>
                  <a:srgbClr val="000066"/>
                </a:solidFill>
                <a:latin typeface="Arial"/>
                <a:cs typeface="Arial"/>
              </a:rPr>
              <a:t> </a:t>
            </a:r>
            <a:r>
              <a:rPr lang="en-US" sz="2200" dirty="0" err="1">
                <a:solidFill>
                  <a:srgbClr val="000066"/>
                </a:solidFill>
                <a:latin typeface="Arial"/>
                <a:cs typeface="Arial"/>
              </a:rPr>
              <a:t>truyền</a:t>
            </a:r>
            <a:r>
              <a:rPr lang="en-US" sz="2200" dirty="0">
                <a:solidFill>
                  <a:srgbClr val="000066"/>
                </a:solidFill>
                <a:latin typeface="Arial"/>
                <a:cs typeface="Arial"/>
              </a:rPr>
              <a:t> </a:t>
            </a:r>
            <a:r>
              <a:rPr lang="en-US" sz="2200" dirty="0" err="1">
                <a:solidFill>
                  <a:srgbClr val="000066"/>
                </a:solidFill>
                <a:latin typeface="Arial"/>
                <a:cs typeface="Arial"/>
              </a:rPr>
              <a:t>đồng</a:t>
            </a:r>
            <a:r>
              <a:rPr lang="en-US" sz="2200" dirty="0">
                <a:solidFill>
                  <a:srgbClr val="000066"/>
                </a:solidFill>
                <a:latin typeface="Arial"/>
                <a:cs typeface="Arial"/>
              </a:rPr>
              <a:t> </a:t>
            </a:r>
            <a:r>
              <a:rPr lang="en-US" sz="2200" dirty="0" err="1">
                <a:solidFill>
                  <a:srgbClr val="000066"/>
                </a:solidFill>
                <a:latin typeface="Arial"/>
                <a:cs typeface="Arial"/>
              </a:rPr>
              <a:t>thời</a:t>
            </a:r>
            <a:r>
              <a:rPr lang="en-US" sz="2200" dirty="0">
                <a:solidFill>
                  <a:srgbClr val="000066"/>
                </a:solidFill>
                <a:latin typeface="Arial"/>
                <a:cs typeface="Arial"/>
              </a:rPr>
              <a:t> qua </a:t>
            </a:r>
            <a:r>
              <a:rPr lang="en-US" sz="2200" dirty="0" err="1">
                <a:solidFill>
                  <a:srgbClr val="000066"/>
                </a:solidFill>
                <a:latin typeface="Arial"/>
                <a:cs typeface="Arial"/>
              </a:rPr>
              <a:t>một</a:t>
            </a:r>
            <a:r>
              <a:rPr lang="en-US" sz="2200" dirty="0">
                <a:solidFill>
                  <a:srgbClr val="000066"/>
                </a:solidFill>
                <a:latin typeface="Arial"/>
                <a:cs typeface="Arial"/>
              </a:rPr>
              <a:t> </a:t>
            </a:r>
            <a:r>
              <a:rPr lang="en-US" sz="2200" dirty="0" err="1">
                <a:solidFill>
                  <a:srgbClr val="000066"/>
                </a:solidFill>
                <a:latin typeface="Arial"/>
                <a:cs typeface="Arial"/>
              </a:rPr>
              <a:t>phương</a:t>
            </a:r>
            <a:r>
              <a:rPr lang="en-US" sz="2200" dirty="0">
                <a:solidFill>
                  <a:srgbClr val="000066"/>
                </a:solidFill>
                <a:latin typeface="Arial"/>
                <a:cs typeface="Arial"/>
              </a:rPr>
              <a:t> </a:t>
            </a:r>
            <a:r>
              <a:rPr lang="en-US" sz="2200" dirty="0" err="1">
                <a:solidFill>
                  <a:srgbClr val="000066"/>
                </a:solidFill>
                <a:latin typeface="Arial"/>
                <a:cs typeface="Arial"/>
              </a:rPr>
              <a:t>tiện</a:t>
            </a:r>
            <a:r>
              <a:rPr lang="en-US" sz="2200" dirty="0">
                <a:solidFill>
                  <a:srgbClr val="000066"/>
                </a:solidFill>
                <a:latin typeface="Arial"/>
                <a:cs typeface="Arial"/>
              </a:rPr>
              <a:t> </a:t>
            </a:r>
            <a:r>
              <a:rPr lang="en-US" sz="2200" dirty="0" err="1">
                <a:solidFill>
                  <a:srgbClr val="000066"/>
                </a:solidFill>
                <a:latin typeface="Arial"/>
                <a:cs typeface="Arial"/>
              </a:rPr>
              <a:t>truyền</a:t>
            </a:r>
            <a:r>
              <a:rPr lang="en-US" sz="2200" dirty="0">
                <a:solidFill>
                  <a:srgbClr val="000066"/>
                </a:solidFill>
                <a:latin typeface="Arial"/>
                <a:cs typeface="Arial"/>
              </a:rPr>
              <a:t> </a:t>
            </a:r>
            <a:r>
              <a:rPr lang="en-US" sz="2200" dirty="0" err="1">
                <a:solidFill>
                  <a:srgbClr val="000066"/>
                </a:solidFill>
                <a:latin typeface="Arial"/>
                <a:cs typeface="Arial"/>
              </a:rPr>
              <a:t>chung</a:t>
            </a:r>
            <a:r>
              <a:rPr lang="en-US" sz="2200" dirty="0">
                <a:solidFill>
                  <a:srgbClr val="000066"/>
                </a:solidFill>
                <a:latin typeface="Arial"/>
                <a:cs typeface="Arial"/>
              </a:rPr>
              <a:t>.</a:t>
            </a:r>
          </a:p>
          <a:p>
            <a:pPr eaLnBrk="1" hangingPunct="1">
              <a:lnSpc>
                <a:spcPct val="150000"/>
              </a:lnSpc>
              <a:spcBef>
                <a:spcPts val="600"/>
              </a:spcBef>
            </a:pPr>
            <a:r>
              <a:rPr lang="en-US" sz="2200" dirty="0" err="1">
                <a:solidFill>
                  <a:srgbClr val="000066"/>
                </a:solidFill>
                <a:latin typeface="Arial"/>
                <a:cs typeface="Arial"/>
              </a:rPr>
              <a:t>Ghép</a:t>
            </a:r>
            <a:r>
              <a:rPr lang="en-US" sz="2200" dirty="0">
                <a:solidFill>
                  <a:srgbClr val="000066"/>
                </a:solidFill>
                <a:latin typeface="Arial"/>
                <a:cs typeface="Arial"/>
              </a:rPr>
              <a:t> </a:t>
            </a:r>
            <a:r>
              <a:rPr lang="en-US" sz="2200" dirty="0" err="1">
                <a:solidFill>
                  <a:srgbClr val="000066"/>
                </a:solidFill>
                <a:latin typeface="Arial"/>
                <a:cs typeface="Arial"/>
              </a:rPr>
              <a:t>kênh</a:t>
            </a:r>
            <a:r>
              <a:rPr lang="en-US" sz="2200" dirty="0">
                <a:solidFill>
                  <a:srgbClr val="000066"/>
                </a:solidFill>
                <a:latin typeface="Arial"/>
                <a:cs typeface="Arial"/>
              </a:rPr>
              <a:t> </a:t>
            </a:r>
            <a:r>
              <a:rPr lang="en-US" sz="2200" dirty="0" err="1">
                <a:solidFill>
                  <a:srgbClr val="000066"/>
                </a:solidFill>
                <a:latin typeface="Arial"/>
                <a:cs typeface="Arial"/>
              </a:rPr>
              <a:t>được</a:t>
            </a:r>
            <a:r>
              <a:rPr lang="en-US" sz="2200" dirty="0">
                <a:solidFill>
                  <a:srgbClr val="000066"/>
                </a:solidFill>
                <a:latin typeface="Arial"/>
                <a:cs typeface="Arial"/>
              </a:rPr>
              <a:t> </a:t>
            </a:r>
            <a:r>
              <a:rPr lang="en-US" sz="2200" dirty="0" err="1">
                <a:solidFill>
                  <a:srgbClr val="000066"/>
                </a:solidFill>
                <a:latin typeface="Arial"/>
                <a:cs typeface="Arial"/>
              </a:rPr>
              <a:t>dùng</a:t>
            </a:r>
            <a:r>
              <a:rPr lang="en-US" sz="2200" dirty="0">
                <a:solidFill>
                  <a:srgbClr val="000066"/>
                </a:solidFill>
                <a:latin typeface="Arial"/>
                <a:cs typeface="Arial"/>
              </a:rPr>
              <a:t> </a:t>
            </a:r>
            <a:r>
              <a:rPr lang="en-US" sz="2200" dirty="0" err="1">
                <a:solidFill>
                  <a:srgbClr val="000066"/>
                </a:solidFill>
                <a:latin typeface="Arial"/>
                <a:cs typeface="Arial"/>
              </a:rPr>
              <a:t>cho</a:t>
            </a:r>
            <a:r>
              <a:rPr lang="en-US" sz="2200" dirty="0">
                <a:solidFill>
                  <a:srgbClr val="000066"/>
                </a:solidFill>
                <a:latin typeface="Arial"/>
                <a:cs typeface="Arial"/>
              </a:rPr>
              <a:t> </a:t>
            </a:r>
            <a:r>
              <a:rPr lang="en-US" sz="2200" dirty="0" err="1">
                <a:solidFill>
                  <a:srgbClr val="000066"/>
                </a:solidFill>
                <a:latin typeface="Arial"/>
                <a:cs typeface="Arial"/>
              </a:rPr>
              <a:t>cả</a:t>
            </a:r>
            <a:r>
              <a:rPr lang="en-US" sz="2200" dirty="0">
                <a:solidFill>
                  <a:srgbClr val="000066"/>
                </a:solidFill>
                <a:latin typeface="Arial"/>
                <a:cs typeface="Arial"/>
              </a:rPr>
              <a:t> </a:t>
            </a:r>
            <a:r>
              <a:rPr lang="en-US" sz="2200" dirty="0" err="1">
                <a:solidFill>
                  <a:srgbClr val="000066"/>
                </a:solidFill>
                <a:latin typeface="Arial"/>
                <a:cs typeface="Arial"/>
              </a:rPr>
              <a:t>tín</a:t>
            </a:r>
            <a:r>
              <a:rPr lang="en-US" sz="2200" dirty="0">
                <a:solidFill>
                  <a:srgbClr val="000066"/>
                </a:solidFill>
                <a:latin typeface="Arial"/>
                <a:cs typeface="Arial"/>
              </a:rPr>
              <a:t> </a:t>
            </a:r>
            <a:r>
              <a:rPr lang="en-US" sz="2200" dirty="0" err="1">
                <a:solidFill>
                  <a:srgbClr val="000066"/>
                </a:solidFill>
                <a:latin typeface="Arial"/>
                <a:cs typeface="Arial"/>
              </a:rPr>
              <a:t>hiệu</a:t>
            </a:r>
            <a:r>
              <a:rPr lang="en-US" sz="2200" dirty="0">
                <a:solidFill>
                  <a:srgbClr val="000066"/>
                </a:solidFill>
                <a:latin typeface="Arial"/>
                <a:cs typeface="Arial"/>
              </a:rPr>
              <a:t> </a:t>
            </a:r>
            <a:r>
              <a:rPr lang="en-US" sz="2200" dirty="0" err="1">
                <a:solidFill>
                  <a:srgbClr val="000066"/>
                </a:solidFill>
                <a:latin typeface="Arial"/>
                <a:cs typeface="Arial"/>
              </a:rPr>
              <a:t>tương</a:t>
            </a:r>
            <a:r>
              <a:rPr lang="en-US" sz="2200" dirty="0">
                <a:solidFill>
                  <a:srgbClr val="000066"/>
                </a:solidFill>
                <a:latin typeface="Arial"/>
                <a:cs typeface="Arial"/>
              </a:rPr>
              <a:t> </a:t>
            </a:r>
            <a:r>
              <a:rPr lang="en-US" sz="2200" dirty="0" err="1">
                <a:solidFill>
                  <a:srgbClr val="000066"/>
                </a:solidFill>
                <a:latin typeface="Arial"/>
                <a:cs typeface="Arial"/>
              </a:rPr>
              <a:t>tự</a:t>
            </a:r>
            <a:r>
              <a:rPr lang="en-US" sz="2200" dirty="0">
                <a:solidFill>
                  <a:srgbClr val="000066"/>
                </a:solidFill>
                <a:latin typeface="Arial"/>
                <a:cs typeface="Arial"/>
              </a:rPr>
              <a:t> </a:t>
            </a:r>
            <a:r>
              <a:rPr lang="en-US" sz="2200" dirty="0" err="1">
                <a:solidFill>
                  <a:srgbClr val="000066"/>
                </a:solidFill>
                <a:latin typeface="Arial"/>
                <a:cs typeface="Arial"/>
              </a:rPr>
              <a:t>và</a:t>
            </a:r>
            <a:r>
              <a:rPr lang="en-US" sz="2200" dirty="0">
                <a:solidFill>
                  <a:srgbClr val="000066"/>
                </a:solidFill>
                <a:latin typeface="Arial"/>
                <a:cs typeface="Arial"/>
              </a:rPr>
              <a:t> </a:t>
            </a:r>
            <a:r>
              <a:rPr lang="en-US" sz="2200" dirty="0" err="1">
                <a:solidFill>
                  <a:srgbClr val="000066"/>
                </a:solidFill>
                <a:latin typeface="Arial"/>
                <a:cs typeface="Arial"/>
              </a:rPr>
              <a:t>số</a:t>
            </a:r>
            <a:r>
              <a:rPr lang="en-US" sz="2200" dirty="0">
                <a:solidFill>
                  <a:srgbClr val="000066"/>
                </a:solidFill>
                <a:latin typeface="Arial"/>
                <a:cs typeface="Arial"/>
              </a:rPr>
              <a:t>.</a:t>
            </a:r>
          </a:p>
          <a:p>
            <a:pPr>
              <a:lnSpc>
                <a:spcPct val="150000"/>
              </a:lnSpc>
              <a:spcBef>
                <a:spcPts val="600"/>
              </a:spcBef>
            </a:pPr>
            <a:r>
              <a:rPr lang="en-US" sz="2200" dirty="0" err="1">
                <a:solidFill>
                  <a:srgbClr val="000066"/>
                </a:solidFill>
                <a:latin typeface="Arial"/>
                <a:cs typeface="Arial"/>
              </a:rPr>
              <a:t>Tách</a:t>
            </a:r>
            <a:r>
              <a:rPr lang="en-US" sz="2200" dirty="0">
                <a:solidFill>
                  <a:srgbClr val="000066"/>
                </a:solidFill>
                <a:latin typeface="Arial"/>
                <a:cs typeface="Arial"/>
              </a:rPr>
              <a:t> </a:t>
            </a:r>
            <a:r>
              <a:rPr lang="en-US" sz="2200" dirty="0" err="1">
                <a:solidFill>
                  <a:srgbClr val="000066"/>
                </a:solidFill>
                <a:latin typeface="Arial"/>
                <a:cs typeface="Arial"/>
              </a:rPr>
              <a:t>kênh</a:t>
            </a:r>
            <a:r>
              <a:rPr lang="en-US" sz="2200" dirty="0">
                <a:solidFill>
                  <a:srgbClr val="000066"/>
                </a:solidFill>
                <a:latin typeface="Arial"/>
                <a:cs typeface="Arial"/>
              </a:rPr>
              <a:t>: </a:t>
            </a:r>
            <a:r>
              <a:rPr lang="en-US" sz="2200" dirty="0" err="1">
                <a:solidFill>
                  <a:srgbClr val="000066"/>
                </a:solidFill>
                <a:latin typeface="Arial"/>
                <a:cs typeface="Arial"/>
              </a:rPr>
              <a:t>trích</a:t>
            </a:r>
            <a:r>
              <a:rPr lang="en-US" sz="2200" dirty="0">
                <a:solidFill>
                  <a:srgbClr val="000066"/>
                </a:solidFill>
                <a:latin typeface="Arial"/>
                <a:cs typeface="Arial"/>
              </a:rPr>
              <a:t> </a:t>
            </a:r>
            <a:r>
              <a:rPr lang="en-US" sz="2200" dirty="0" err="1">
                <a:solidFill>
                  <a:srgbClr val="000066"/>
                </a:solidFill>
                <a:latin typeface="Arial"/>
                <a:cs typeface="Arial"/>
              </a:rPr>
              <a:t>các</a:t>
            </a:r>
            <a:r>
              <a:rPr lang="en-US" sz="2200" dirty="0">
                <a:solidFill>
                  <a:srgbClr val="000066"/>
                </a:solidFill>
                <a:latin typeface="Arial"/>
                <a:cs typeface="Arial"/>
              </a:rPr>
              <a:t> </a:t>
            </a:r>
            <a:r>
              <a:rPr lang="en-US" sz="2200" dirty="0" err="1">
                <a:solidFill>
                  <a:srgbClr val="000066"/>
                </a:solidFill>
                <a:latin typeface="Arial"/>
                <a:cs typeface="Arial"/>
              </a:rPr>
              <a:t>tín</a:t>
            </a:r>
            <a:r>
              <a:rPr lang="en-US" sz="2200" dirty="0">
                <a:solidFill>
                  <a:srgbClr val="000066"/>
                </a:solidFill>
                <a:latin typeface="Arial"/>
                <a:cs typeface="Arial"/>
              </a:rPr>
              <a:t> </a:t>
            </a:r>
            <a:r>
              <a:rPr lang="en-US" sz="2200" dirty="0" err="1">
                <a:solidFill>
                  <a:srgbClr val="000066"/>
                </a:solidFill>
                <a:latin typeface="Arial"/>
                <a:cs typeface="Arial"/>
              </a:rPr>
              <a:t>hiệu</a:t>
            </a:r>
            <a:r>
              <a:rPr lang="en-US" sz="2200" dirty="0">
                <a:solidFill>
                  <a:srgbClr val="000066"/>
                </a:solidFill>
                <a:latin typeface="Arial"/>
                <a:cs typeface="Arial"/>
              </a:rPr>
              <a:t> </a:t>
            </a:r>
            <a:r>
              <a:rPr lang="en-US" sz="2200" dirty="0" err="1">
                <a:solidFill>
                  <a:srgbClr val="000066"/>
                </a:solidFill>
                <a:latin typeface="Arial"/>
                <a:cs typeface="Arial"/>
              </a:rPr>
              <a:t>gốc</a:t>
            </a:r>
            <a:r>
              <a:rPr lang="en-US" sz="2200" dirty="0">
                <a:solidFill>
                  <a:srgbClr val="000066"/>
                </a:solidFill>
                <a:latin typeface="Arial"/>
                <a:cs typeface="Arial"/>
              </a:rPr>
              <a:t> ra </a:t>
            </a:r>
            <a:r>
              <a:rPr lang="en-US" sz="2200" dirty="0" err="1">
                <a:solidFill>
                  <a:srgbClr val="000066"/>
                </a:solidFill>
                <a:latin typeface="Arial"/>
                <a:cs typeface="Arial"/>
              </a:rPr>
              <a:t>khỏi</a:t>
            </a:r>
            <a:r>
              <a:rPr lang="en-US" sz="2200" dirty="0">
                <a:solidFill>
                  <a:srgbClr val="000066"/>
                </a:solidFill>
                <a:latin typeface="Arial"/>
                <a:cs typeface="Arial"/>
              </a:rPr>
              <a:t> </a:t>
            </a:r>
            <a:r>
              <a:rPr lang="en-US" sz="2200" dirty="0" err="1">
                <a:solidFill>
                  <a:srgbClr val="000066"/>
                </a:solidFill>
                <a:latin typeface="Arial"/>
                <a:cs typeface="Arial"/>
              </a:rPr>
              <a:t>tín</a:t>
            </a:r>
            <a:r>
              <a:rPr lang="en-US" sz="2200" dirty="0">
                <a:solidFill>
                  <a:srgbClr val="000066"/>
                </a:solidFill>
                <a:latin typeface="Arial"/>
                <a:cs typeface="Arial"/>
              </a:rPr>
              <a:t> </a:t>
            </a:r>
            <a:r>
              <a:rPr lang="en-US" sz="2200" dirty="0" err="1">
                <a:solidFill>
                  <a:srgbClr val="000066"/>
                </a:solidFill>
                <a:latin typeface="Arial"/>
                <a:cs typeface="Arial"/>
              </a:rPr>
              <a:t>hiệu</a:t>
            </a:r>
            <a:r>
              <a:rPr lang="en-US" sz="2200" dirty="0">
                <a:solidFill>
                  <a:srgbClr val="000066"/>
                </a:solidFill>
                <a:latin typeface="Arial"/>
                <a:cs typeface="Arial"/>
              </a:rPr>
              <a:t> </a:t>
            </a:r>
            <a:r>
              <a:rPr lang="en-US" sz="2200" dirty="0" err="1">
                <a:solidFill>
                  <a:srgbClr val="000066"/>
                </a:solidFill>
                <a:latin typeface="Arial"/>
                <a:cs typeface="Arial"/>
              </a:rPr>
              <a:t>ghép</a:t>
            </a:r>
            <a:r>
              <a:rPr lang="en-US" sz="2200" dirty="0">
                <a:solidFill>
                  <a:srgbClr val="000066"/>
                </a:solidFill>
                <a:latin typeface="Arial"/>
                <a:cs typeface="Arial"/>
              </a:rPr>
              <a:t> </a:t>
            </a:r>
            <a:r>
              <a:rPr lang="en-US" sz="2200" dirty="0" err="1">
                <a:solidFill>
                  <a:srgbClr val="000066"/>
                </a:solidFill>
                <a:latin typeface="Arial"/>
                <a:cs typeface="Arial"/>
              </a:rPr>
              <a:t>kênh</a:t>
            </a:r>
            <a:r>
              <a:rPr lang="en-US" sz="2200" dirty="0">
                <a:solidFill>
                  <a:srgbClr val="000066"/>
                </a:solidFill>
                <a:latin typeface="Arial"/>
                <a:cs typeface="Arial"/>
              </a:rPr>
              <a:t> </a:t>
            </a:r>
            <a:r>
              <a:rPr lang="en-US" sz="2200" dirty="0" err="1">
                <a:solidFill>
                  <a:srgbClr val="000066"/>
                </a:solidFill>
                <a:latin typeface="Arial"/>
                <a:cs typeface="Arial"/>
              </a:rPr>
              <a:t>ở</a:t>
            </a:r>
            <a:r>
              <a:rPr lang="en-US" sz="2200" dirty="0">
                <a:solidFill>
                  <a:srgbClr val="000066"/>
                </a:solidFill>
                <a:latin typeface="Arial"/>
                <a:cs typeface="Arial"/>
              </a:rPr>
              <a:t> </a:t>
            </a:r>
            <a:r>
              <a:rPr lang="en-US" sz="2200" dirty="0" err="1">
                <a:solidFill>
                  <a:srgbClr val="000066"/>
                </a:solidFill>
                <a:latin typeface="Arial"/>
                <a:cs typeface="Arial"/>
              </a:rPr>
              <a:t>đầu</a:t>
            </a:r>
            <a:r>
              <a:rPr lang="en-US" sz="2200" dirty="0">
                <a:solidFill>
                  <a:srgbClr val="000066"/>
                </a:solidFill>
                <a:latin typeface="Arial"/>
                <a:cs typeface="Arial"/>
              </a:rPr>
              <a:t> </a:t>
            </a:r>
            <a:r>
              <a:rPr lang="en-US" sz="2200" dirty="0" err="1">
                <a:solidFill>
                  <a:srgbClr val="000066"/>
                </a:solidFill>
                <a:latin typeface="Arial"/>
                <a:cs typeface="Arial"/>
              </a:rPr>
              <a:t>cuối</a:t>
            </a:r>
            <a:r>
              <a:rPr lang="en-US" sz="2200" dirty="0">
                <a:solidFill>
                  <a:srgbClr val="000066"/>
                </a:solidFill>
                <a:latin typeface="Arial"/>
                <a:cs typeface="Arial"/>
              </a:rPr>
              <a:t> </a:t>
            </a:r>
            <a:r>
              <a:rPr lang="en-US" sz="2200" dirty="0" err="1">
                <a:solidFill>
                  <a:srgbClr val="000066"/>
                </a:solidFill>
                <a:latin typeface="Arial"/>
                <a:cs typeface="Arial"/>
              </a:rPr>
              <a:t>thu</a:t>
            </a:r>
            <a:r>
              <a:rPr lang="en-US" sz="2200" dirty="0">
                <a:solidFill>
                  <a:srgbClr val="000066"/>
                </a:solidFill>
                <a:latin typeface="Arial"/>
                <a:cs typeface="Arial"/>
              </a:rPr>
              <a:t>. </a:t>
            </a:r>
          </a:p>
          <a:p>
            <a:pPr>
              <a:lnSpc>
                <a:spcPct val="150000"/>
              </a:lnSpc>
              <a:spcBef>
                <a:spcPts val="600"/>
              </a:spcBef>
            </a:pPr>
            <a:r>
              <a:rPr lang="en-US" sz="2200" dirty="0" err="1">
                <a:solidFill>
                  <a:srgbClr val="000066"/>
                </a:solidFill>
                <a:latin typeface="Arial"/>
                <a:cs typeface="Arial"/>
              </a:rPr>
              <a:t>Ý</a:t>
            </a:r>
            <a:r>
              <a:rPr lang="en-US" sz="2200" dirty="0">
                <a:solidFill>
                  <a:srgbClr val="000066"/>
                </a:solidFill>
                <a:latin typeface="Arial"/>
                <a:cs typeface="Arial"/>
              </a:rPr>
              <a:t> </a:t>
            </a:r>
            <a:r>
              <a:rPr lang="en-US" sz="2200" dirty="0" err="1">
                <a:solidFill>
                  <a:srgbClr val="000066"/>
                </a:solidFill>
                <a:latin typeface="Arial"/>
                <a:cs typeface="Arial"/>
              </a:rPr>
              <a:t>nghĩa</a:t>
            </a:r>
            <a:r>
              <a:rPr lang="en-US" sz="2200" dirty="0">
                <a:solidFill>
                  <a:srgbClr val="000066"/>
                </a:solidFill>
                <a:latin typeface="Arial"/>
                <a:cs typeface="Arial"/>
              </a:rPr>
              <a:t>: </a:t>
            </a:r>
            <a:r>
              <a:rPr lang="en-US" sz="2200" dirty="0" err="1">
                <a:solidFill>
                  <a:srgbClr val="000066"/>
                </a:solidFill>
                <a:latin typeface="Arial"/>
                <a:cs typeface="Arial"/>
              </a:rPr>
              <a:t>giảm</a:t>
            </a:r>
            <a:r>
              <a:rPr lang="en-US" sz="2200" dirty="0">
                <a:solidFill>
                  <a:srgbClr val="000066"/>
                </a:solidFill>
                <a:latin typeface="Arial"/>
                <a:cs typeface="Arial"/>
              </a:rPr>
              <a:t> chi </a:t>
            </a:r>
            <a:r>
              <a:rPr lang="en-US" sz="2200" dirty="0" err="1">
                <a:solidFill>
                  <a:srgbClr val="000066"/>
                </a:solidFill>
                <a:latin typeface="Arial"/>
                <a:cs typeface="Arial"/>
              </a:rPr>
              <a:t>phí</a:t>
            </a:r>
            <a:r>
              <a:rPr lang="en-US" sz="2200" dirty="0">
                <a:solidFill>
                  <a:srgbClr val="000066"/>
                </a:solidFill>
                <a:latin typeface="Arial"/>
                <a:cs typeface="Arial"/>
              </a:rPr>
              <a:t> </a:t>
            </a:r>
            <a:r>
              <a:rPr lang="en-US" sz="2200" dirty="0" err="1">
                <a:solidFill>
                  <a:srgbClr val="000066"/>
                </a:solidFill>
                <a:latin typeface="Arial"/>
                <a:cs typeface="Arial"/>
              </a:rPr>
              <a:t>phần</a:t>
            </a:r>
            <a:r>
              <a:rPr lang="en-US" sz="2200" dirty="0">
                <a:solidFill>
                  <a:srgbClr val="000066"/>
                </a:solidFill>
                <a:latin typeface="Arial"/>
                <a:cs typeface="Arial"/>
              </a:rPr>
              <a:t> </a:t>
            </a:r>
            <a:r>
              <a:rPr lang="en-US" sz="2200" dirty="0" err="1">
                <a:solidFill>
                  <a:srgbClr val="000066"/>
                </a:solidFill>
                <a:latin typeface="Arial"/>
                <a:cs typeface="Arial"/>
              </a:rPr>
              <a:t>cứng</a:t>
            </a:r>
            <a:r>
              <a:rPr lang="en-US" sz="2200" dirty="0">
                <a:solidFill>
                  <a:srgbClr val="000066"/>
                </a:solidFill>
                <a:latin typeface="Arial"/>
                <a:cs typeface="Arial"/>
              </a:rPr>
              <a:t> </a:t>
            </a:r>
            <a:r>
              <a:rPr lang="en-US" sz="2200" dirty="0" err="1">
                <a:solidFill>
                  <a:srgbClr val="000066"/>
                </a:solidFill>
                <a:latin typeface="Arial"/>
                <a:cs typeface="Arial"/>
              </a:rPr>
              <a:t>vật</a:t>
            </a:r>
            <a:r>
              <a:rPr lang="en-US" sz="2200" dirty="0">
                <a:solidFill>
                  <a:srgbClr val="000066"/>
                </a:solidFill>
                <a:latin typeface="Arial"/>
                <a:cs typeface="Arial"/>
              </a:rPr>
              <a:t> </a:t>
            </a:r>
            <a:r>
              <a:rPr lang="en-US" sz="2200" dirty="0" err="1">
                <a:solidFill>
                  <a:srgbClr val="000066"/>
                </a:solidFill>
                <a:latin typeface="Arial"/>
                <a:cs typeface="Arial"/>
              </a:rPr>
              <a:t>lý</a:t>
            </a:r>
            <a:r>
              <a:rPr lang="en-US" sz="2200" dirty="0">
                <a:solidFill>
                  <a:srgbClr val="000066"/>
                </a:solidFill>
                <a:latin typeface="Arial"/>
                <a:cs typeface="Arial"/>
              </a:rPr>
              <a:t> </a:t>
            </a:r>
            <a:r>
              <a:rPr lang="en-US" sz="2200" dirty="0" err="1">
                <a:solidFill>
                  <a:srgbClr val="000066"/>
                </a:solidFill>
                <a:latin typeface="Arial"/>
                <a:cs typeface="Arial"/>
              </a:rPr>
              <a:t>cho</a:t>
            </a:r>
            <a:r>
              <a:rPr lang="en-US" sz="2200" dirty="0">
                <a:solidFill>
                  <a:srgbClr val="000066"/>
                </a:solidFill>
                <a:latin typeface="Arial"/>
                <a:cs typeface="Arial"/>
              </a:rPr>
              <a:t> </a:t>
            </a:r>
            <a:r>
              <a:rPr lang="en-US" sz="2200" dirty="0" err="1">
                <a:solidFill>
                  <a:srgbClr val="000066"/>
                </a:solidFill>
                <a:latin typeface="Arial"/>
                <a:cs typeface="Arial"/>
              </a:rPr>
              <a:t>các</a:t>
            </a:r>
            <a:r>
              <a:rPr lang="en-US" sz="2200" dirty="0">
                <a:solidFill>
                  <a:srgbClr val="000066"/>
                </a:solidFill>
                <a:latin typeface="Arial"/>
                <a:cs typeface="Arial"/>
              </a:rPr>
              <a:t> </a:t>
            </a:r>
            <a:r>
              <a:rPr lang="en-US" sz="2200" dirty="0" err="1">
                <a:solidFill>
                  <a:srgbClr val="000066"/>
                </a:solidFill>
                <a:latin typeface="Arial"/>
                <a:cs typeface="Arial"/>
              </a:rPr>
              <a:t>đoạn</a:t>
            </a:r>
            <a:r>
              <a:rPr lang="en-US" sz="2200" dirty="0">
                <a:solidFill>
                  <a:srgbClr val="000066"/>
                </a:solidFill>
                <a:latin typeface="Arial"/>
                <a:cs typeface="Arial"/>
              </a:rPr>
              <a:t> </a:t>
            </a:r>
            <a:r>
              <a:rPr lang="en-US" sz="2200" dirty="0" err="1">
                <a:solidFill>
                  <a:srgbClr val="000066"/>
                </a:solidFill>
                <a:latin typeface="Arial"/>
                <a:cs typeface="Arial"/>
              </a:rPr>
              <a:t>truyền</a:t>
            </a:r>
            <a:r>
              <a:rPr lang="en-US" sz="2200" dirty="0">
                <a:solidFill>
                  <a:srgbClr val="000066"/>
                </a:solidFill>
                <a:latin typeface="Arial"/>
                <a:cs typeface="Arial"/>
              </a:rPr>
              <a:t> </a:t>
            </a:r>
            <a:r>
              <a:rPr lang="en-US" sz="2200" dirty="0" err="1">
                <a:solidFill>
                  <a:srgbClr val="000066"/>
                </a:solidFill>
                <a:latin typeface="Arial"/>
                <a:cs typeface="Arial"/>
              </a:rPr>
              <a:t>dẫn</a:t>
            </a:r>
            <a:r>
              <a:rPr lang="en-US" sz="2200" dirty="0">
                <a:solidFill>
                  <a:srgbClr val="000066"/>
                </a:solidFill>
                <a:latin typeface="Arial"/>
                <a:cs typeface="Arial"/>
              </a:rPr>
              <a:t> </a:t>
            </a:r>
            <a:r>
              <a:rPr lang="en-US" sz="2200" dirty="0" err="1">
                <a:solidFill>
                  <a:srgbClr val="000066"/>
                </a:solidFill>
                <a:latin typeface="Arial"/>
                <a:cs typeface="Arial"/>
              </a:rPr>
              <a:t>đắt</a:t>
            </a:r>
            <a:r>
              <a:rPr lang="en-US" sz="2200" dirty="0">
                <a:solidFill>
                  <a:srgbClr val="000066"/>
                </a:solidFill>
                <a:latin typeface="Arial"/>
                <a:cs typeface="Arial"/>
              </a:rPr>
              <a:t> </a:t>
            </a:r>
            <a:r>
              <a:rPr lang="en-US" sz="2200" dirty="0" err="1">
                <a:solidFill>
                  <a:srgbClr val="000066"/>
                </a:solidFill>
                <a:latin typeface="Arial"/>
                <a:cs typeface="Arial"/>
              </a:rPr>
              <a:t>tiền</a:t>
            </a:r>
            <a:r>
              <a:rPr lang="en-US" sz="2200" dirty="0">
                <a:solidFill>
                  <a:srgbClr val="000066"/>
                </a:solidFill>
                <a:latin typeface="Arial"/>
                <a:cs typeface="Arial"/>
              </a:rPr>
              <a:t> </a:t>
            </a:r>
            <a:r>
              <a:rPr lang="en-US" sz="2200" dirty="0" err="1">
                <a:solidFill>
                  <a:srgbClr val="000066"/>
                </a:solidFill>
                <a:latin typeface="Arial"/>
                <a:cs typeface="Arial"/>
              </a:rPr>
              <a:t>như</a:t>
            </a:r>
            <a:r>
              <a:rPr lang="en-US" sz="2200" dirty="0">
                <a:solidFill>
                  <a:srgbClr val="000066"/>
                </a:solidFill>
                <a:latin typeface="Arial"/>
                <a:cs typeface="Arial"/>
              </a:rPr>
              <a:t> </a:t>
            </a:r>
            <a:r>
              <a:rPr lang="en-US" sz="2200" dirty="0" err="1">
                <a:solidFill>
                  <a:srgbClr val="000066"/>
                </a:solidFill>
                <a:latin typeface="Arial"/>
                <a:cs typeface="Arial"/>
              </a:rPr>
              <a:t>cáp</a:t>
            </a:r>
            <a:r>
              <a:rPr lang="en-US" sz="2200" dirty="0">
                <a:solidFill>
                  <a:srgbClr val="000066"/>
                </a:solidFill>
                <a:latin typeface="Arial"/>
                <a:cs typeface="Arial"/>
              </a:rPr>
              <a:t> </a:t>
            </a:r>
            <a:r>
              <a:rPr lang="en-US" sz="2200" dirty="0" err="1">
                <a:solidFill>
                  <a:srgbClr val="000066"/>
                </a:solidFill>
                <a:latin typeface="Arial"/>
                <a:cs typeface="Arial"/>
              </a:rPr>
              <a:t>đồng</a:t>
            </a:r>
            <a:r>
              <a:rPr lang="en-US" sz="2200" dirty="0">
                <a:solidFill>
                  <a:srgbClr val="000066"/>
                </a:solidFill>
                <a:latin typeface="Arial"/>
                <a:cs typeface="Arial"/>
              </a:rPr>
              <a:t>, </a:t>
            </a:r>
            <a:r>
              <a:rPr lang="en-US" sz="2200" dirty="0" err="1">
                <a:solidFill>
                  <a:srgbClr val="000066"/>
                </a:solidFill>
                <a:latin typeface="Arial"/>
                <a:cs typeface="Arial"/>
              </a:rPr>
              <a:t>cáp</a:t>
            </a:r>
            <a:r>
              <a:rPr lang="en-US" sz="2200" dirty="0">
                <a:solidFill>
                  <a:srgbClr val="000066"/>
                </a:solidFill>
                <a:latin typeface="Arial"/>
                <a:cs typeface="Arial"/>
              </a:rPr>
              <a:t> </a:t>
            </a:r>
            <a:r>
              <a:rPr lang="en-US" sz="2200" dirty="0" err="1">
                <a:solidFill>
                  <a:srgbClr val="000066"/>
                </a:solidFill>
                <a:latin typeface="Arial"/>
                <a:cs typeface="Arial"/>
              </a:rPr>
              <a:t>quang</a:t>
            </a:r>
            <a:r>
              <a:rPr lang="en-US" sz="2200" dirty="0">
                <a:solidFill>
                  <a:srgbClr val="000066"/>
                </a:solidFill>
                <a:latin typeface="Arial"/>
                <a:cs typeface="Arial"/>
              </a:rPr>
              <a:t>.</a:t>
            </a:r>
          </a:p>
          <a:p>
            <a:pPr eaLnBrk="1" hangingPunct="1">
              <a:lnSpc>
                <a:spcPct val="150000"/>
              </a:lnSpc>
              <a:spcBef>
                <a:spcPts val="600"/>
              </a:spcBef>
            </a:pPr>
            <a:endParaRPr lang="en-US" sz="2200" dirty="0">
              <a:solidFill>
                <a:srgbClr val="000066"/>
              </a:solidFill>
              <a:latin typeface="Arial"/>
              <a:cs typeface="Arial"/>
            </a:endParaRPr>
          </a:p>
        </p:txBody>
      </p:sp>
    </p:spTree>
    <p:extLst>
      <p:ext uri="{BB962C8B-B14F-4D97-AF65-F5344CB8AC3E}">
        <p14:creationId xmlns:p14="http://schemas.microsoft.com/office/powerpoint/2010/main" val="30584904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58051">
                                            <p:txEl>
                                              <p:pRg st="0" end="0"/>
                                            </p:txEl>
                                          </p:spTgt>
                                        </p:tgtEl>
                                        <p:attrNameLst>
                                          <p:attrName>style.visibility</p:attrName>
                                        </p:attrNameLst>
                                      </p:cBhvr>
                                      <p:to>
                                        <p:strVal val="visible"/>
                                      </p:to>
                                    </p:set>
                                    <p:anim calcmode="lin" valueType="num">
                                      <p:cBhvr additive="base">
                                        <p:cTn id="7" dur="500" fill="hold"/>
                                        <p:tgtEl>
                                          <p:spTgt spid="258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8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8051">
                                            <p:txEl>
                                              <p:pRg st="1" end="1"/>
                                            </p:txEl>
                                          </p:spTgt>
                                        </p:tgtEl>
                                        <p:attrNameLst>
                                          <p:attrName>style.visibility</p:attrName>
                                        </p:attrNameLst>
                                      </p:cBhvr>
                                      <p:to>
                                        <p:strVal val="visible"/>
                                      </p:to>
                                    </p:set>
                                    <p:anim calcmode="lin" valueType="num">
                                      <p:cBhvr additive="base">
                                        <p:cTn id="13" dur="500" fill="hold"/>
                                        <p:tgtEl>
                                          <p:spTgt spid="258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8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8051">
                                            <p:txEl>
                                              <p:pRg st="2" end="2"/>
                                            </p:txEl>
                                          </p:spTgt>
                                        </p:tgtEl>
                                        <p:attrNameLst>
                                          <p:attrName>style.visibility</p:attrName>
                                        </p:attrNameLst>
                                      </p:cBhvr>
                                      <p:to>
                                        <p:strVal val="visible"/>
                                      </p:to>
                                    </p:set>
                                    <p:anim calcmode="lin" valueType="num">
                                      <p:cBhvr additive="base">
                                        <p:cTn id="19" dur="500" fill="hold"/>
                                        <p:tgtEl>
                                          <p:spTgt spid="258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8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8051">
                                            <p:txEl>
                                              <p:pRg st="3" end="3"/>
                                            </p:txEl>
                                          </p:spTgt>
                                        </p:tgtEl>
                                        <p:attrNameLst>
                                          <p:attrName>style.visibility</p:attrName>
                                        </p:attrNameLst>
                                      </p:cBhvr>
                                      <p:to>
                                        <p:strVal val="visible"/>
                                      </p:to>
                                    </p:set>
                                    <p:anim calcmode="lin" valueType="num">
                                      <p:cBhvr additive="base">
                                        <p:cTn id="25" dur="500" fill="hold"/>
                                        <p:tgtEl>
                                          <p:spTgt spid="258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805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14881</TotalTime>
  <Words>2683</Words>
  <Application>Microsoft Macintosh PowerPoint</Application>
  <PresentationFormat>On-screen Show (4:3)</PresentationFormat>
  <Paragraphs>345</Paragraphs>
  <Slides>41</Slides>
  <Notes>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0" baseType="lpstr">
      <vt:lpstr>Arial</vt:lpstr>
      <vt:lpstr>Calibri</vt:lpstr>
      <vt:lpstr>Courier New</vt:lpstr>
      <vt:lpstr>Tahoma</vt:lpstr>
      <vt:lpstr>Times New Roman</vt:lpstr>
      <vt:lpstr>Tw Cen MT</vt:lpstr>
      <vt:lpstr>Wingdings</vt:lpstr>
      <vt:lpstr>Median</vt:lpstr>
      <vt:lpstr>Equation</vt:lpstr>
      <vt:lpstr>Sửa bài tập FDM</vt:lpstr>
      <vt:lpstr>Nhóm 12</vt:lpstr>
      <vt:lpstr>Nhóm 12</vt:lpstr>
      <vt:lpstr>Nhóm 12</vt:lpstr>
      <vt:lpstr>Chương 5:  KỸ thuật GHÉP KÊNH</vt:lpstr>
      <vt:lpstr>Hệ thống thông tin số điển hình</vt:lpstr>
      <vt:lpstr>Nội dung</vt:lpstr>
      <vt:lpstr>Nội dung</vt:lpstr>
      <vt:lpstr>Giới thiệu kỹ thuật ghép kênh</vt:lpstr>
      <vt:lpstr>Phân loại ghép kênh</vt:lpstr>
      <vt:lpstr>Kỹ thuật ghép kênh FDM</vt:lpstr>
      <vt:lpstr>Kỹ thuật ghép kênh TDM</vt:lpstr>
      <vt:lpstr>Nội dung</vt:lpstr>
      <vt:lpstr>Kỹ thuật ghép kênh và đa truy cập</vt:lpstr>
      <vt:lpstr>Kỹ thuật ghép kênh và đa truy cập</vt:lpstr>
      <vt:lpstr>Kỹ thuật ghép kênh và đa truy cập</vt:lpstr>
      <vt:lpstr>Nội dung</vt:lpstr>
      <vt:lpstr>Ví dụ FDM</vt:lpstr>
      <vt:lpstr>Phổ tín hiệu FDM</vt:lpstr>
      <vt:lpstr>PowerPoint Presentation</vt:lpstr>
      <vt:lpstr>Ôn lại phổ tín hiệu điều biên AM</vt:lpstr>
      <vt:lpstr>Ôn lại phổ tín hiệu điều biên AM</vt:lpstr>
      <vt:lpstr>Ôn lại phổ tín hiệu điều biên AM</vt:lpstr>
      <vt:lpstr>Ôn lại phổ tín hiệu điều biên AM</vt:lpstr>
      <vt:lpstr>Ôn lại phổ tín hiệu điều biên AM</vt:lpstr>
      <vt:lpstr>Ôn lại phổ tín hiệu điều biên AM</vt:lpstr>
      <vt:lpstr>Bài tập vẽ phổ tín hiệu AM</vt:lpstr>
      <vt:lpstr>Bài tập vẽ phổ tín hiệu AM</vt:lpstr>
      <vt:lpstr>PowerPoint Presentation</vt:lpstr>
      <vt:lpstr>Sơ đồ khối ghép kênh FDM</vt:lpstr>
      <vt:lpstr>Nguyên lý hoạt động ghép kênh FDM</vt:lpstr>
      <vt:lpstr>Sơ đồ khối tách kênh FDM</vt:lpstr>
      <vt:lpstr>Nguyên lý hoạt động tách kênh FDM</vt:lpstr>
      <vt:lpstr>Phân cấp hệ thống FDM theo AT&amp;T</vt:lpstr>
      <vt:lpstr>Ví dụ hệ thống FDM</vt:lpstr>
      <vt:lpstr>Bài tập nhóm</vt:lpstr>
      <vt:lpstr>PowerPoint Presentation</vt:lpstr>
      <vt:lpstr>Gán nhãn dữ liệu</vt:lpstr>
      <vt:lpstr>Tot nghiep</vt:lpstr>
      <vt:lpstr>PBL</vt:lpstr>
      <vt:lpstr>PBL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3  Phân tích tẦn sỐ  cho tín hiỆu và hỆ thỐng</dc:title>
  <dc:creator>sony</dc:creator>
  <cp:lastModifiedBy>Microsoft Office User</cp:lastModifiedBy>
  <cp:revision>508</cp:revision>
  <dcterms:created xsi:type="dcterms:W3CDTF">2011-06-12T11:37:37Z</dcterms:created>
  <dcterms:modified xsi:type="dcterms:W3CDTF">2021-12-02T00:14:58Z</dcterms:modified>
</cp:coreProperties>
</file>